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567" r:id="rId2"/>
    <p:sldId id="568" r:id="rId3"/>
    <p:sldId id="546" r:id="rId4"/>
    <p:sldId id="569" r:id="rId5"/>
    <p:sldId id="560" r:id="rId6"/>
    <p:sldId id="566" r:id="rId7"/>
    <p:sldId id="570" r:id="rId8"/>
    <p:sldId id="547" r:id="rId9"/>
    <p:sldId id="553" r:id="rId10"/>
    <p:sldId id="559" r:id="rId11"/>
    <p:sldId id="557" r:id="rId12"/>
    <p:sldId id="548" r:id="rId13"/>
    <p:sldId id="563" r:id="rId14"/>
    <p:sldId id="564" r:id="rId15"/>
    <p:sldId id="565" r:id="rId16"/>
    <p:sldId id="550" r:id="rId17"/>
    <p:sldId id="294" r:id="rId18"/>
  </p:sldIdLst>
  <p:sldSz cx="9144000" cy="5143500" type="screen16x9"/>
  <p:notesSz cx="6858000" cy="9144000"/>
  <p:embeddedFontLst>
    <p:embeddedFont>
      <p:font typeface="Oswald" panose="020B0604020202020204" charset="0"/>
      <p:regular r:id="rId20"/>
      <p:bold r:id="rId21"/>
      <p:italic r:id="rId22"/>
      <p:boldItalic r:id="rId23"/>
    </p:embeddedFont>
    <p:embeddedFont>
      <p:font typeface="B Roya" panose="00000400000000000000" pitchFamily="2" charset="-78"/>
      <p:regular r:id="rId24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B Titr" panose="00000700000000000000" pitchFamily="2" charset="-78"/>
      <p:bold r:id="rId30"/>
    </p:embeddedFont>
    <p:embeddedFont>
      <p:font typeface="Source Sans Pro" panose="020B0604020202020204" charset="0"/>
      <p:regular r:id="rId31"/>
      <p:bold r:id="rId32"/>
      <p:italic r:id="rId33"/>
      <p:boldItalic r:id="rId34"/>
    </p:embeddedFont>
    <p:embeddedFont>
      <p:font typeface="B Mitra" panose="00000400000000000000" pitchFamily="2" charset="-78"/>
      <p:regular r:id="rId35"/>
      <p:bold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0B6757-3598-498C-9127-FB224F24FE2D}">
  <a:tblStyle styleId="{9D0B6757-3598-498C-9127-FB224F24FE2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FC47220-CCB0-4D33-B7BF-99A768BDED5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14360408072629"/>
          <c:y val="6.0816513415025586E-2"/>
          <c:w val="0.81230413260436674"/>
          <c:h val="0.617612767403659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1402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بهار</c:v>
                </c:pt>
                <c:pt idx="1">
                  <c:v>تابستان</c:v>
                </c:pt>
                <c:pt idx="2">
                  <c:v>پاییز</c:v>
                </c:pt>
                <c:pt idx="3">
                  <c:v>زمستان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 formatCode="0.0">
                  <c:v>85.2</c:v>
                </c:pt>
                <c:pt idx="1">
                  <c:v>89</c:v>
                </c:pt>
                <c:pt idx="2" formatCode="0.0">
                  <c:v>89.5</c:v>
                </c:pt>
                <c:pt idx="3" formatCode="0.0">
                  <c:v>86.33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48E-48FD-9246-AE73536575E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83276184"/>
        <c:axId val="183271872"/>
      </c:barChart>
      <c:catAx>
        <c:axId val="183276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83271872"/>
        <c:crosses val="autoZero"/>
        <c:auto val="1"/>
        <c:lblAlgn val="ctr"/>
        <c:lblOffset val="100"/>
        <c:noMultiLvlLbl val="0"/>
      </c:catAx>
      <c:valAx>
        <c:axId val="183271872"/>
        <c:scaling>
          <c:orientation val="minMax"/>
          <c:max val="100"/>
          <c:min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);[Red]\(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83276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cmpd="thinThick">
      <a:solidFill>
        <a:schemeClr val="accent2">
          <a:lumMod val="60000"/>
          <a:lumOff val="4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248522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701675"/>
            <a:ext cx="6229350" cy="35036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35f391192_00:notes"/>
          <p:cNvSpPr txBox="1">
            <a:spLocks noGrp="1"/>
          </p:cNvSpPr>
          <p:nvPr>
            <p:ph type="body" idx="1"/>
          </p:nvPr>
        </p:nvSpPr>
        <p:spPr>
          <a:xfrm>
            <a:off x="704533" y="4439166"/>
            <a:ext cx="5636260" cy="4205526"/>
          </a:xfrm>
          <a:prstGeom prst="rect">
            <a:avLst/>
          </a:prstGeom>
        </p:spPr>
        <p:txBody>
          <a:bodyPr spcFirstLastPara="1" wrap="square" lIns="93647" tIns="93647" rIns="93647" bIns="93647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3833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701675"/>
            <a:ext cx="6229350" cy="35036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5" name="Google Shape;705;g35ed75ccf_0113:notes"/>
          <p:cNvSpPr txBox="1">
            <a:spLocks noGrp="1"/>
          </p:cNvSpPr>
          <p:nvPr>
            <p:ph type="body" idx="1"/>
          </p:nvPr>
        </p:nvSpPr>
        <p:spPr>
          <a:xfrm>
            <a:off x="704533" y="4439166"/>
            <a:ext cx="5636260" cy="4205526"/>
          </a:xfrm>
          <a:prstGeom prst="rect">
            <a:avLst/>
          </a:prstGeom>
        </p:spPr>
        <p:txBody>
          <a:bodyPr spcFirstLastPara="1" wrap="square" lIns="93647" tIns="93647" rIns="93647" bIns="93647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0459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g73d5cce05c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9" name="Google Shape;1769;g73d5cce05c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1244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"/>
          <p:cNvSpPr/>
          <p:nvPr/>
        </p:nvSpPr>
        <p:spPr>
          <a:xfrm>
            <a:off x="-28575" y="4446775"/>
            <a:ext cx="9191625" cy="712478"/>
          </a:xfrm>
          <a:custGeom>
            <a:avLst/>
            <a:gdLst/>
            <a:ahLst/>
            <a:cxnLst/>
            <a:rect l="l" t="t" r="r" b="b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162" name="Google Shape;162;p5"/>
          <p:cNvSpPr/>
          <p:nvPr/>
        </p:nvSpPr>
        <p:spPr>
          <a:xfrm>
            <a:off x="-28575" y="4578111"/>
            <a:ext cx="9191625" cy="584439"/>
          </a:xfrm>
          <a:custGeom>
            <a:avLst/>
            <a:gdLst/>
            <a:ahLst/>
            <a:cxnLst/>
            <a:rect l="l" t="t" r="r" b="b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163" name="Google Shape;163;p5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name="adj" fmla="val 10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5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5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" name="Google Shape;166;p5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167" name="Google Shape;167;p5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8" name="Google Shape;168;p5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9" name="Google Shape;169;p5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70" name="Google Shape;170;p5"/>
          <p:cNvGrpSpPr/>
          <p:nvPr/>
        </p:nvGrpSpPr>
        <p:grpSpPr>
          <a:xfrm>
            <a:off x="-42837" y="4443488"/>
            <a:ext cx="9229575" cy="642788"/>
            <a:chOff x="-42837" y="4443488"/>
            <a:chExt cx="9229575" cy="642788"/>
          </a:xfrm>
        </p:grpSpPr>
        <p:sp>
          <p:nvSpPr>
            <p:cNvPr id="171" name="Google Shape;171;p5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6" name="Google Shape;196;p5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5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5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5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5"/>
          <p:cNvSpPr txBox="1">
            <a:spLocks noGrp="1"/>
          </p:cNvSpPr>
          <p:nvPr>
            <p:ph type="title"/>
          </p:nvPr>
        </p:nvSpPr>
        <p:spPr>
          <a:xfrm>
            <a:off x="352450" y="279547"/>
            <a:ext cx="84390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2000"/>
              <a:buNone/>
              <a:defRPr sz="2400">
                <a:solidFill>
                  <a:srgbClr val="002060"/>
                </a:solidFill>
                <a:cs typeface="B Titr" panose="00000700000000000000" pitchFamily="2" charset="-78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 dirty="0"/>
          </a:p>
        </p:txBody>
      </p:sp>
      <p:sp>
        <p:nvSpPr>
          <p:cNvPr id="201" name="Google Shape;201;p5"/>
          <p:cNvSpPr txBox="1">
            <a:spLocks noGrp="1"/>
          </p:cNvSpPr>
          <p:nvPr>
            <p:ph type="body" idx="1"/>
          </p:nvPr>
        </p:nvSpPr>
        <p:spPr>
          <a:xfrm>
            <a:off x="352450" y="1198821"/>
            <a:ext cx="8495505" cy="31694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r" rtl="1">
              <a:spcBef>
                <a:spcPts val="60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  <a:defRPr sz="2000" b="1">
                <a:cs typeface="B Mitra" panose="00000400000000000000" pitchFamily="2" charset="-78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 lang="fa-IR" dirty="0"/>
          </a:p>
        </p:txBody>
      </p:sp>
      <p:sp>
        <p:nvSpPr>
          <p:cNvPr id="202" name="Google Shape;202;p5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65C29CD-D43C-D2D4-7CAB-3D9ABC827D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3577"/>
          <a:stretch/>
        </p:blipFill>
        <p:spPr>
          <a:xfrm>
            <a:off x="301236" y="179458"/>
            <a:ext cx="731220" cy="9159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BLANK_1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2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3ACECDB-576E-E057-8F46-E6F32D40FA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" y="0"/>
            <a:ext cx="9143575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5F4E93D-8FC7-4824-A923-A521B9853F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F344F7-1AAF-438A-8F0A-75D9AA401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 algn="r" rtl="1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427FB9-8138-4BC0-ABCE-C55E421BE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E3A88D-29BB-4354-B077-36E4F96B0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28919-4902-47DE-8FE8-794CB41BF8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DA8110F-0E37-4695-AFBA-5CA9A9B9B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BC4B830-7CB6-4D2F-9489-68E6CD3AF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2F2CD-ADF6-47FE-B461-5DC968CED0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078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 graph">
  <p:cSld name="All graph"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1"/>
          <p:cNvSpPr/>
          <p:nvPr/>
        </p:nvSpPr>
        <p:spPr>
          <a:xfrm>
            <a:off x="-20075" y="636775"/>
            <a:ext cx="9203950" cy="4550900"/>
          </a:xfrm>
          <a:custGeom>
            <a:avLst/>
            <a:gdLst/>
            <a:ahLst/>
            <a:cxnLst/>
            <a:rect l="l" t="t" r="r" b="b"/>
            <a:pathLst>
              <a:path w="368158" h="182036" extrusionOk="0">
                <a:moveTo>
                  <a:pt x="41" y="263"/>
                </a:moveTo>
                <a:lnTo>
                  <a:pt x="16234" y="11294"/>
                </a:lnTo>
                <a:lnTo>
                  <a:pt x="31283" y="5122"/>
                </a:lnTo>
                <a:lnTo>
                  <a:pt x="62144" y="4991"/>
                </a:lnTo>
                <a:lnTo>
                  <a:pt x="77384" y="0"/>
                </a:lnTo>
                <a:lnTo>
                  <a:pt x="92624" y="13527"/>
                </a:lnTo>
                <a:lnTo>
                  <a:pt x="107674" y="21276"/>
                </a:lnTo>
                <a:lnTo>
                  <a:pt x="122723" y="21145"/>
                </a:lnTo>
                <a:lnTo>
                  <a:pt x="138725" y="10375"/>
                </a:lnTo>
                <a:lnTo>
                  <a:pt x="153775" y="7880"/>
                </a:lnTo>
                <a:lnTo>
                  <a:pt x="168443" y="2349"/>
                </a:lnTo>
                <a:lnTo>
                  <a:pt x="184064" y="14841"/>
                </a:lnTo>
                <a:lnTo>
                  <a:pt x="199304" y="15274"/>
                </a:lnTo>
                <a:lnTo>
                  <a:pt x="214354" y="25085"/>
                </a:lnTo>
                <a:lnTo>
                  <a:pt x="229784" y="25085"/>
                </a:lnTo>
                <a:lnTo>
                  <a:pt x="245786" y="20094"/>
                </a:lnTo>
                <a:lnTo>
                  <a:pt x="260836" y="20094"/>
                </a:lnTo>
                <a:lnTo>
                  <a:pt x="275123" y="11426"/>
                </a:lnTo>
                <a:lnTo>
                  <a:pt x="291316" y="16810"/>
                </a:lnTo>
                <a:lnTo>
                  <a:pt x="305603" y="8143"/>
                </a:lnTo>
                <a:lnTo>
                  <a:pt x="336464" y="8012"/>
                </a:lnTo>
                <a:lnTo>
                  <a:pt x="351514" y="11294"/>
                </a:lnTo>
                <a:lnTo>
                  <a:pt x="367325" y="2758"/>
                </a:lnTo>
                <a:lnTo>
                  <a:pt x="368158" y="181769"/>
                </a:lnTo>
                <a:lnTo>
                  <a:pt x="0" y="18203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419" name="Google Shape;419;p11"/>
          <p:cNvSpPr/>
          <p:nvPr/>
        </p:nvSpPr>
        <p:spPr>
          <a:xfrm>
            <a:off x="-33475" y="768100"/>
            <a:ext cx="9210650" cy="4406200"/>
          </a:xfrm>
          <a:custGeom>
            <a:avLst/>
            <a:gdLst/>
            <a:ahLst/>
            <a:cxnLst/>
            <a:rect l="l" t="t" r="r" b="b"/>
            <a:pathLst>
              <a:path w="368426" h="176248" extrusionOk="0">
                <a:moveTo>
                  <a:pt x="577" y="5516"/>
                </a:moveTo>
                <a:lnTo>
                  <a:pt x="16960" y="11214"/>
                </a:lnTo>
                <a:lnTo>
                  <a:pt x="47440" y="11214"/>
                </a:lnTo>
                <a:lnTo>
                  <a:pt x="62680" y="6843"/>
                </a:lnTo>
                <a:lnTo>
                  <a:pt x="77920" y="16156"/>
                </a:lnTo>
                <a:lnTo>
                  <a:pt x="93160" y="16156"/>
                </a:lnTo>
                <a:lnTo>
                  <a:pt x="107638" y="11214"/>
                </a:lnTo>
                <a:lnTo>
                  <a:pt x="122878" y="8173"/>
                </a:lnTo>
                <a:lnTo>
                  <a:pt x="138880" y="8173"/>
                </a:lnTo>
                <a:lnTo>
                  <a:pt x="154120" y="10834"/>
                </a:lnTo>
                <a:lnTo>
                  <a:pt x="168979" y="7603"/>
                </a:lnTo>
                <a:lnTo>
                  <a:pt x="184219" y="12734"/>
                </a:lnTo>
                <a:lnTo>
                  <a:pt x="199840" y="20527"/>
                </a:lnTo>
                <a:lnTo>
                  <a:pt x="214318" y="15205"/>
                </a:lnTo>
                <a:lnTo>
                  <a:pt x="229939" y="15205"/>
                </a:lnTo>
                <a:lnTo>
                  <a:pt x="245560" y="5892"/>
                </a:lnTo>
                <a:lnTo>
                  <a:pt x="260800" y="11214"/>
                </a:lnTo>
                <a:lnTo>
                  <a:pt x="276040" y="11214"/>
                </a:lnTo>
                <a:lnTo>
                  <a:pt x="291280" y="6843"/>
                </a:lnTo>
                <a:lnTo>
                  <a:pt x="321760" y="6843"/>
                </a:lnTo>
                <a:lnTo>
                  <a:pt x="337000" y="15966"/>
                </a:lnTo>
                <a:lnTo>
                  <a:pt x="351478" y="12734"/>
                </a:lnTo>
                <a:lnTo>
                  <a:pt x="367861" y="0"/>
                </a:lnTo>
                <a:lnTo>
                  <a:pt x="368426" y="176248"/>
                </a:lnTo>
                <a:lnTo>
                  <a:pt x="0" y="176248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420" name="Google Shape;420;p11"/>
          <p:cNvSpPr/>
          <p:nvPr/>
        </p:nvSpPr>
        <p:spPr>
          <a:xfrm rot="8100000">
            <a:off x="1847981" y="442969"/>
            <a:ext cx="122612" cy="122612"/>
          </a:xfrm>
          <a:prstGeom prst="teardrop">
            <a:avLst>
              <a:gd name="adj" fmla="val 10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11"/>
          <p:cNvSpPr/>
          <p:nvPr/>
        </p:nvSpPr>
        <p:spPr>
          <a:xfrm rot="8100000">
            <a:off x="6038981" y="72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11"/>
          <p:cNvSpPr/>
          <p:nvPr/>
        </p:nvSpPr>
        <p:spPr>
          <a:xfrm rot="8100000">
            <a:off x="7181981" y="760169"/>
            <a:ext cx="122612" cy="122612"/>
          </a:xfrm>
          <a:prstGeom prst="teardrop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3" name="Google Shape;423;p11"/>
          <p:cNvGrpSpPr/>
          <p:nvPr/>
        </p:nvGrpSpPr>
        <p:grpSpPr>
          <a:xfrm>
            <a:off x="-9525" y="652475"/>
            <a:ext cx="9167825" cy="595300"/>
            <a:chOff x="-9525" y="4462475"/>
            <a:chExt cx="9167825" cy="595300"/>
          </a:xfrm>
        </p:grpSpPr>
        <p:sp>
          <p:nvSpPr>
            <p:cNvPr id="424" name="Google Shape;424;p11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25" name="Google Shape;425;p11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26" name="Google Shape;426;p11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427" name="Google Shape;427;p11"/>
          <p:cNvGrpSpPr/>
          <p:nvPr/>
        </p:nvGrpSpPr>
        <p:grpSpPr>
          <a:xfrm>
            <a:off x="-42837" y="633488"/>
            <a:ext cx="9229575" cy="642787"/>
            <a:chOff x="-42837" y="4443488"/>
            <a:chExt cx="9229575" cy="642787"/>
          </a:xfrm>
        </p:grpSpPr>
        <p:sp>
          <p:nvSpPr>
            <p:cNvPr id="428" name="Google Shape;428;p11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1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1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1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3" name="Google Shape;453;p11"/>
          <p:cNvSpPr/>
          <p:nvPr/>
        </p:nvSpPr>
        <p:spPr>
          <a:xfrm>
            <a:off x="2990700" y="776200"/>
            <a:ext cx="114600" cy="1146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11"/>
          <p:cNvSpPr/>
          <p:nvPr/>
        </p:nvSpPr>
        <p:spPr>
          <a:xfrm>
            <a:off x="1085700" y="1061950"/>
            <a:ext cx="114600" cy="1146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11"/>
          <p:cNvSpPr/>
          <p:nvPr/>
        </p:nvSpPr>
        <p:spPr>
          <a:xfrm>
            <a:off x="4895700" y="706032"/>
            <a:ext cx="114600" cy="1146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11"/>
          <p:cNvSpPr/>
          <p:nvPr/>
        </p:nvSpPr>
        <p:spPr>
          <a:xfrm rot="8100000">
            <a:off x="8699949" y="51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11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3A6EF4A3-0CF7-C670-0331-6CCBB6361391}"/>
              </a:ext>
            </a:extLst>
          </p:cNvPr>
          <p:cNvSpPr txBox="1"/>
          <p:nvPr userDrawn="1"/>
        </p:nvSpPr>
        <p:spPr>
          <a:xfrm>
            <a:off x="38793" y="4883507"/>
            <a:ext cx="4387733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1050" b="1" dirty="0" smtClean="0">
                <a:solidFill>
                  <a:schemeClr val="bg1"/>
                </a:solidFill>
                <a:cs typeface="B Roya" panose="00000400000000000000" pitchFamily="2" charset="-78"/>
              </a:rPr>
              <a:t>پنجمین </a:t>
            </a:r>
            <a:r>
              <a:rPr lang="fa-IR" sz="1050" b="1" dirty="0">
                <a:solidFill>
                  <a:schemeClr val="bg1"/>
                </a:solidFill>
                <a:cs typeface="B Roya" panose="00000400000000000000" pitchFamily="2" charset="-78"/>
              </a:rPr>
              <a:t>جشنواره دانشگاه بهره‌ور، </a:t>
            </a:r>
            <a:r>
              <a:rPr lang="fa-IR" sz="1050" b="1" dirty="0" smtClean="0">
                <a:solidFill>
                  <a:schemeClr val="bg1"/>
                </a:solidFill>
                <a:cs typeface="B Roya" panose="00000400000000000000" pitchFamily="2" charset="-78"/>
              </a:rPr>
              <a:t>اردیبهشت 1403، </a:t>
            </a:r>
            <a:r>
              <a:rPr lang="fa-IR" sz="1050" b="1" dirty="0">
                <a:solidFill>
                  <a:schemeClr val="bg1"/>
                </a:solidFill>
                <a:cs typeface="B Roya" panose="00000400000000000000" pitchFamily="2" charset="-78"/>
              </a:rPr>
              <a:t>دانشگاه علوم پزشکی شهید بهشتی</a:t>
            </a:r>
          </a:p>
        </p:txBody>
      </p:sp>
    </p:spTree>
    <p:extLst>
      <p:ext uri="{BB962C8B-B14F-4D97-AF65-F5344CB8AC3E}">
        <p14:creationId xmlns:p14="http://schemas.microsoft.com/office/powerpoint/2010/main" val="120692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1" name="Google Shape;31;p1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◉"/>
              <a:defRPr sz="2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◉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2" name="Google Shape;32;p1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8" r:id="rId2"/>
    <p:sldLayoutId id="2147483660" r:id="rId3"/>
    <p:sldLayoutId id="2147483661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3"/>
          <p:cNvSpPr txBox="1">
            <a:spLocks noGrp="1"/>
          </p:cNvSpPr>
          <p:nvPr>
            <p:ph type="ctrTitle" idx="4294967295"/>
          </p:nvPr>
        </p:nvSpPr>
        <p:spPr>
          <a:xfrm>
            <a:off x="3125972" y="3897316"/>
            <a:ext cx="5151358" cy="4492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400" dirty="0" smtClean="0">
                <a:solidFill>
                  <a:schemeClr val="bg1"/>
                </a:solidFill>
                <a:cs typeface="B Roya" panose="00000400000000000000" pitchFamily="2" charset="-78"/>
              </a:rPr>
              <a:t>مرکز پزشکی، آموزشی و درمانی ایت ا... طالقانی</a:t>
            </a:r>
            <a:endParaRPr sz="2400" dirty="0">
              <a:solidFill>
                <a:schemeClr val="bg1"/>
              </a:solidFill>
              <a:cs typeface="B Roya" panose="00000400000000000000" pitchFamily="2" charset="-78"/>
            </a:endParaRPr>
          </a:p>
        </p:txBody>
      </p:sp>
      <p:sp>
        <p:nvSpPr>
          <p:cNvPr id="5" name="Google Shape;464;p13">
            <a:extLst>
              <a:ext uri="{FF2B5EF4-FFF2-40B4-BE49-F238E27FC236}">
                <a16:creationId xmlns:a16="http://schemas.microsoft.com/office/drawing/2014/main" xmlns="" id="{29BD8B8A-5243-11EC-4A81-0A6161B7A773}"/>
              </a:ext>
            </a:extLst>
          </p:cNvPr>
          <p:cNvSpPr txBox="1">
            <a:spLocks/>
          </p:cNvSpPr>
          <p:nvPr/>
        </p:nvSpPr>
        <p:spPr>
          <a:xfrm>
            <a:off x="5360216" y="1411301"/>
            <a:ext cx="3211239" cy="449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r"/>
            <a:r>
              <a:rPr lang="fa-IR" dirty="0">
                <a:solidFill>
                  <a:schemeClr val="accent4">
                    <a:lumMod val="50000"/>
                  </a:schemeClr>
                </a:solidFill>
                <a:cs typeface="B Roya" panose="00000400000000000000" pitchFamily="2" charset="-78"/>
              </a:rPr>
              <a:t>عنوان تجربه</a:t>
            </a:r>
          </a:p>
        </p:txBody>
      </p:sp>
      <p:sp>
        <p:nvSpPr>
          <p:cNvPr id="6" name="Google Shape;464;p13">
            <a:extLst>
              <a:ext uri="{FF2B5EF4-FFF2-40B4-BE49-F238E27FC236}">
                <a16:creationId xmlns:a16="http://schemas.microsoft.com/office/drawing/2014/main" xmlns="" id="{6B29A762-3B80-8F62-808D-6B34E3EA359E}"/>
              </a:ext>
            </a:extLst>
          </p:cNvPr>
          <p:cNvSpPr txBox="1">
            <a:spLocks/>
          </p:cNvSpPr>
          <p:nvPr/>
        </p:nvSpPr>
        <p:spPr>
          <a:xfrm>
            <a:off x="4132365" y="3448054"/>
            <a:ext cx="4592874" cy="449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r"/>
            <a:r>
              <a:rPr lang="fa-IR" dirty="0">
                <a:solidFill>
                  <a:schemeClr val="accent4">
                    <a:lumMod val="50000"/>
                  </a:schemeClr>
                </a:solidFill>
                <a:cs typeface="B Roya" panose="00000400000000000000" pitchFamily="2" charset="-78"/>
              </a:rPr>
              <a:t>محور </a:t>
            </a:r>
            <a:r>
              <a:rPr lang="fa-IR" dirty="0" smtClean="0">
                <a:solidFill>
                  <a:schemeClr val="accent4">
                    <a:lumMod val="50000"/>
                  </a:schemeClr>
                </a:solidFill>
                <a:cs typeface="B Roya" panose="00000400000000000000" pitchFamily="2" charset="-78"/>
              </a:rPr>
              <a:t>بهره‌وری: توسعه </a:t>
            </a:r>
            <a:endParaRPr lang="fa-IR" dirty="0">
              <a:solidFill>
                <a:schemeClr val="accent4">
                  <a:lumMod val="50000"/>
                </a:schemeClr>
              </a:solidFill>
              <a:cs typeface="B Roya" panose="00000400000000000000" pitchFamily="2" charset="-78"/>
            </a:endParaRPr>
          </a:p>
        </p:txBody>
      </p:sp>
      <p:sp>
        <p:nvSpPr>
          <p:cNvPr id="7" name="Google Shape;464;p13">
            <a:extLst>
              <a:ext uri="{FF2B5EF4-FFF2-40B4-BE49-F238E27FC236}">
                <a16:creationId xmlns:a16="http://schemas.microsoft.com/office/drawing/2014/main" xmlns="" id="{4C3FE5B7-79F0-5ABC-707D-96EEDAD93506}"/>
              </a:ext>
            </a:extLst>
          </p:cNvPr>
          <p:cNvSpPr txBox="1">
            <a:spLocks/>
          </p:cNvSpPr>
          <p:nvPr/>
        </p:nvSpPr>
        <p:spPr>
          <a:xfrm>
            <a:off x="3371863" y="2021001"/>
            <a:ext cx="4997574" cy="817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Oswald"/>
              <a:buNone/>
              <a:defRPr sz="48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Oswald"/>
              <a:buNone/>
              <a:defRPr sz="48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Oswald"/>
              <a:buNone/>
              <a:defRPr sz="48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Oswald"/>
              <a:buNone/>
              <a:defRPr sz="48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Oswald"/>
              <a:buNone/>
              <a:defRPr sz="48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Oswald"/>
              <a:buNone/>
              <a:defRPr sz="48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Oswald"/>
              <a:buNone/>
              <a:defRPr sz="48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Oswald"/>
              <a:buNone/>
              <a:defRPr sz="48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Oswald"/>
              <a:buNone/>
              <a:defRPr sz="48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justLow" rtl="1"/>
            <a:endParaRPr lang="fa-IR" sz="3200" dirty="0">
              <a:solidFill>
                <a:schemeClr val="bg1"/>
              </a:solidFill>
              <a:cs typeface="B Titr" panose="00000700000000000000" pitchFamily="2" charset="-78"/>
            </a:endParaRPr>
          </a:p>
          <a:p>
            <a:pPr algn="justLow" rtl="1"/>
            <a:endParaRPr lang="fa-IR" sz="32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8" name="Google Shape;464;p13"/>
          <p:cNvSpPr txBox="1">
            <a:spLocks/>
          </p:cNvSpPr>
          <p:nvPr/>
        </p:nvSpPr>
        <p:spPr>
          <a:xfrm>
            <a:off x="3573881" y="2205047"/>
            <a:ext cx="5151358" cy="449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rtl="1"/>
            <a:r>
              <a:rPr lang="fa-IR" sz="2400" dirty="0" smtClean="0">
                <a:solidFill>
                  <a:schemeClr val="accent3">
                    <a:lumMod val="50000"/>
                  </a:schemeClr>
                </a:solidFill>
                <a:cs typeface="B Titr" panose="00000700000000000000" pitchFamily="2" charset="-78"/>
              </a:rPr>
              <a:t>مدیریت بهره وری بیمارستان سبز </a:t>
            </a:r>
            <a:endParaRPr lang="fa-IR" sz="2400" dirty="0">
              <a:solidFill>
                <a:schemeClr val="accent3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6665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139D797-EF43-7266-2F0B-5DE4827EE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7130" y="390338"/>
            <a:ext cx="8735438" cy="4288214"/>
          </a:xfrm>
        </p:spPr>
        <p:txBody>
          <a:bodyPr/>
          <a:lstStyle/>
          <a:p>
            <a:pPr marL="101600" lvl="0" indent="0">
              <a:buClr>
                <a:srgbClr val="28324A"/>
              </a:buClr>
              <a:buNone/>
            </a:pPr>
            <a:r>
              <a:rPr lang="fa-IR" sz="1400" dirty="0" smtClean="0"/>
              <a:t>9-بهسازی </a:t>
            </a:r>
            <a:r>
              <a:rPr lang="fa-IR" sz="1400" dirty="0"/>
              <a:t>آبیاری فضای سبز به روش آب فشان </a:t>
            </a:r>
            <a:endParaRPr lang="en-US" sz="1400" dirty="0"/>
          </a:p>
          <a:p>
            <a:pPr marL="101600" indent="0">
              <a:lnSpc>
                <a:spcPct val="150000"/>
              </a:lnSpc>
              <a:buNone/>
            </a:pPr>
            <a:r>
              <a:rPr lang="fa-IR" sz="1400" dirty="0"/>
              <a:t>10-بازسازی و تعویض لوله های فرسوده آب مصرفی و سیستم سرمایش و گرمایش</a:t>
            </a:r>
            <a:endParaRPr lang="en-US" sz="1400" dirty="0"/>
          </a:p>
          <a:p>
            <a:pPr marL="101600" indent="0">
              <a:lnSpc>
                <a:spcPct val="150000"/>
              </a:lnSpc>
              <a:buNone/>
            </a:pPr>
            <a:r>
              <a:rPr lang="fa-IR" sz="1400" dirty="0"/>
              <a:t>11-مدیریت برق مصرفی در حوزه اداری ( با محاسبه میزان برق مصرفی واحد های اداری ، کاهش لامپ های روشن به تعداد  62 لامپ </a:t>
            </a:r>
            <a:r>
              <a:rPr lang="fa-IR" sz="1400" dirty="0" smtClean="0"/>
              <a:t>مدیریت </a:t>
            </a:r>
            <a:r>
              <a:rPr lang="fa-IR" sz="1400" dirty="0"/>
              <a:t>زمان استفاده از انرژی در سالن کنفرانس،  نحوه چیدمان میزهای اداری )</a:t>
            </a:r>
            <a:endParaRPr lang="en-US" sz="1400" dirty="0"/>
          </a:p>
          <a:p>
            <a:pPr marL="101600" indent="0">
              <a:lnSpc>
                <a:spcPct val="150000"/>
              </a:lnSpc>
              <a:buNone/>
            </a:pPr>
            <a:r>
              <a:rPr lang="fa-IR" sz="1400" dirty="0" smtClean="0"/>
              <a:t>12-مکاتبه </a:t>
            </a:r>
            <a:r>
              <a:rPr lang="fa-IR" sz="1400" dirty="0"/>
              <a:t>با شهرداری منطقه جهت همکاری و ارائه مشاوره به منظور تغییر پوشش گیاهی بیمارستان در جهت مدیریت مصرف آب </a:t>
            </a:r>
          </a:p>
          <a:p>
            <a:pPr marL="101600" indent="0">
              <a:lnSpc>
                <a:spcPct val="150000"/>
              </a:lnSpc>
              <a:buNone/>
            </a:pPr>
            <a:r>
              <a:rPr lang="fa-IR" sz="1400" dirty="0" smtClean="0"/>
              <a:t>13-نظارت و گزارش مصرف بهینه انرژی توسط سرشیفت واحد تاسیسات در شیفت های عصر و شب در واحدهایی غیر فعال</a:t>
            </a:r>
            <a:endParaRPr lang="en-US" sz="1400" dirty="0" smtClean="0"/>
          </a:p>
          <a:p>
            <a:pPr marL="101600" indent="0">
              <a:lnSpc>
                <a:spcPct val="150000"/>
              </a:lnSpc>
              <a:buNone/>
            </a:pPr>
            <a:r>
              <a:rPr lang="fa-IR" sz="1400" dirty="0" smtClean="0"/>
              <a:t>14-بازسازی </a:t>
            </a:r>
            <a:r>
              <a:rPr lang="fa-IR" sz="1400" dirty="0"/>
              <a:t>و تعویض بخشی از موتورهای فن کوئل بخشهای بستری </a:t>
            </a:r>
            <a:endParaRPr lang="en-US" sz="1400" dirty="0"/>
          </a:p>
          <a:p>
            <a:pPr marL="101600" indent="0">
              <a:lnSpc>
                <a:spcPct val="150000"/>
              </a:lnSpc>
              <a:buNone/>
            </a:pPr>
            <a:r>
              <a:rPr lang="fa-IR" sz="1400" dirty="0" smtClean="0"/>
              <a:t>15-استفاده </a:t>
            </a:r>
            <a:r>
              <a:rPr lang="fa-IR" sz="1400" dirty="0"/>
              <a:t>فن کوئل با دور متوسط یا کند در اتاق های دارای قابلیت تنظیم </a:t>
            </a:r>
            <a:endParaRPr lang="en-US" sz="1400" dirty="0"/>
          </a:p>
          <a:p>
            <a:pPr marL="101600" indent="0">
              <a:lnSpc>
                <a:spcPct val="150000"/>
              </a:lnSpc>
              <a:buNone/>
            </a:pPr>
            <a:r>
              <a:rPr lang="fa-IR" sz="1400" dirty="0" smtClean="0"/>
              <a:t>16-تعمیر </a:t>
            </a:r>
            <a:r>
              <a:rPr lang="fa-IR" sz="1400" dirty="0"/>
              <a:t>و اورهال دستگاه </a:t>
            </a:r>
            <a:r>
              <a:rPr lang="fa-IR" sz="1400" dirty="0" smtClean="0"/>
              <a:t>دیزل</a:t>
            </a:r>
            <a:endParaRPr lang="en-US" sz="1200" dirty="0"/>
          </a:p>
          <a:p>
            <a:pPr>
              <a:buFont typeface="Wingdings" panose="05000000000000000000" pitchFamily="2" charset="2"/>
              <a:buChar char="Ø"/>
            </a:pPr>
            <a:endParaRPr lang="en-US" sz="1200" dirty="0"/>
          </a:p>
          <a:p>
            <a:pPr marL="101600" lvl="0" indent="0">
              <a:buNone/>
            </a:pPr>
            <a:endParaRPr lang="en-US" sz="1200" dirty="0"/>
          </a:p>
          <a:p>
            <a:pPr marL="101600" indent="0">
              <a:buNone/>
            </a:pPr>
            <a:endParaRPr lang="fa-IR" sz="1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8197E632-759E-3909-3A51-357F5DBD23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200887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139D797-EF43-7266-2F0B-5DE4827EE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64824"/>
            <a:ext cx="8940106" cy="4448809"/>
          </a:xfrm>
        </p:spPr>
        <p:txBody>
          <a:bodyPr/>
          <a:lstStyle/>
          <a:p>
            <a:pPr marL="101600" indent="0">
              <a:buNone/>
            </a:pPr>
            <a:r>
              <a:rPr lang="fa-IR" sz="1600" dirty="0" smtClean="0">
                <a:solidFill>
                  <a:schemeClr val="accent5">
                    <a:lumMod val="75000"/>
                  </a:schemeClr>
                </a:solidFill>
                <a:cs typeface="B Titr" panose="00000700000000000000" pitchFamily="2" charset="-78"/>
              </a:rPr>
              <a:t>ب- </a:t>
            </a:r>
            <a:r>
              <a:rPr lang="fa-IR" sz="1600" dirty="0">
                <a:solidFill>
                  <a:schemeClr val="accent5">
                    <a:lumMod val="75000"/>
                  </a:schemeClr>
                </a:solidFill>
                <a:cs typeface="B Titr" panose="00000700000000000000" pitchFamily="2" charset="-78"/>
              </a:rPr>
              <a:t>حوزه کاغذ:  </a:t>
            </a:r>
            <a:endParaRPr lang="en-US" sz="1600" dirty="0">
              <a:solidFill>
                <a:schemeClr val="accent5">
                  <a:lumMod val="75000"/>
                </a:schemeClr>
              </a:solidFill>
              <a:cs typeface="B Titr" panose="00000700000000000000" pitchFamily="2" charset="-78"/>
            </a:endParaRPr>
          </a:p>
          <a:p>
            <a:pPr marL="101600" indent="0">
              <a:lnSpc>
                <a:spcPct val="150000"/>
              </a:lnSpc>
              <a:buNone/>
            </a:pPr>
            <a:r>
              <a:rPr lang="fa-IR" sz="1300" dirty="0"/>
              <a:t>1</a:t>
            </a:r>
            <a:r>
              <a:rPr lang="fa-IR" sz="1300" dirty="0" smtClean="0"/>
              <a:t>-محاسبه </a:t>
            </a:r>
            <a:r>
              <a:rPr lang="fa-IR" sz="1300" dirty="0"/>
              <a:t>میزان مصرف کاغذ </a:t>
            </a:r>
            <a:r>
              <a:rPr lang="en-US" sz="1300" dirty="0"/>
              <a:t> A4 </a:t>
            </a:r>
            <a:r>
              <a:rPr lang="fa-IR" sz="1300" dirty="0"/>
              <a:t>و </a:t>
            </a:r>
            <a:r>
              <a:rPr lang="en-US" sz="1300" dirty="0"/>
              <a:t>A5</a:t>
            </a:r>
            <a:r>
              <a:rPr lang="fa-IR" sz="1300" dirty="0"/>
              <a:t> در کلیه بخش ها و واحد ها به تفکیک فصل تابستان و پاییز 1402</a:t>
            </a:r>
            <a:endParaRPr lang="en-US" sz="1300" dirty="0"/>
          </a:p>
          <a:p>
            <a:pPr marL="101600" indent="0">
              <a:lnSpc>
                <a:spcPct val="150000"/>
              </a:lnSpc>
              <a:buNone/>
            </a:pPr>
            <a:r>
              <a:rPr lang="fa-IR" sz="1300" dirty="0" smtClean="0"/>
              <a:t>2-تهیه </a:t>
            </a:r>
            <a:r>
              <a:rPr lang="fa-IR" sz="1300" dirty="0"/>
              <a:t>آمار تعداد و هزینه کپی از ابتدای سال 1402</a:t>
            </a:r>
            <a:endParaRPr lang="en-US" sz="1300" dirty="0"/>
          </a:p>
          <a:p>
            <a:pPr marL="101600" indent="0">
              <a:lnSpc>
                <a:spcPct val="150000"/>
              </a:lnSpc>
              <a:buNone/>
            </a:pPr>
            <a:r>
              <a:rPr lang="fa-IR" sz="1300" dirty="0"/>
              <a:t>3</a:t>
            </a:r>
            <a:r>
              <a:rPr lang="fa-IR" sz="1300" dirty="0" smtClean="0"/>
              <a:t>-مدیریت </a:t>
            </a:r>
            <a:r>
              <a:rPr lang="fa-IR" sz="1300" dirty="0"/>
              <a:t>چاپ فرم های پرونده از طریق برآورد فرم های مورد نیاز پرونده های پزشکی هر بخش بر اساس میانگین ترخیص </a:t>
            </a:r>
            <a:endParaRPr lang="fa-IR" sz="1300" dirty="0" smtClean="0"/>
          </a:p>
          <a:p>
            <a:pPr marL="101600" indent="0">
              <a:lnSpc>
                <a:spcPct val="150000"/>
              </a:lnSpc>
              <a:buNone/>
            </a:pPr>
            <a:r>
              <a:rPr lang="fa-IR" sz="1300" dirty="0" smtClean="0"/>
              <a:t>4-تهیه </a:t>
            </a:r>
            <a:r>
              <a:rPr lang="fa-IR" sz="1300" dirty="0"/>
              <a:t>گزارش میزان اجرای نسخه نویسی الکترونیک در فصل تابستان به تفکیک </a:t>
            </a:r>
            <a:r>
              <a:rPr lang="fa-IR" sz="1300" dirty="0" smtClean="0"/>
              <a:t>درمانگاه</a:t>
            </a:r>
            <a:endParaRPr lang="en-US" sz="1300" dirty="0"/>
          </a:p>
          <a:p>
            <a:pPr marL="101600" indent="0">
              <a:lnSpc>
                <a:spcPct val="150000"/>
              </a:lnSpc>
              <a:buNone/>
            </a:pPr>
            <a:r>
              <a:rPr lang="fa-IR" sz="1300" dirty="0"/>
              <a:t>5</a:t>
            </a:r>
            <a:r>
              <a:rPr lang="fa-IR" sz="1300" dirty="0" smtClean="0"/>
              <a:t>-برگزاری </a:t>
            </a:r>
            <a:r>
              <a:rPr lang="fa-IR" sz="1300" dirty="0"/>
              <a:t>آزمون دستیاران بصورت الکترونیک و مکاتبه با واحد آموزش دانشگاه جهت الکترونیک شدن آزمون استاجرها</a:t>
            </a:r>
            <a:endParaRPr lang="en-US" sz="1300" dirty="0"/>
          </a:p>
          <a:p>
            <a:pPr marL="101600" indent="0">
              <a:lnSpc>
                <a:spcPct val="150000"/>
              </a:lnSpc>
              <a:buNone/>
            </a:pPr>
            <a:r>
              <a:rPr lang="fa-IR" sz="1300" dirty="0"/>
              <a:t>6</a:t>
            </a:r>
            <a:r>
              <a:rPr lang="fa-IR" sz="1300" dirty="0" smtClean="0"/>
              <a:t>-برگزاری </a:t>
            </a:r>
            <a:r>
              <a:rPr lang="fa-IR" sz="1300" dirty="0"/>
              <a:t>جلسات درون گروهی در واحد هایی که بیشترین مصرف کاغذ را دارند و ارائه راهکار اصلاحی </a:t>
            </a:r>
            <a:r>
              <a:rPr lang="fa-IR" sz="1300" dirty="0" smtClean="0"/>
              <a:t>مناسب  </a:t>
            </a:r>
          </a:p>
          <a:p>
            <a:pPr marL="101600" indent="0">
              <a:lnSpc>
                <a:spcPct val="150000"/>
              </a:lnSpc>
              <a:buNone/>
            </a:pPr>
            <a:r>
              <a:rPr lang="fa-IR" sz="1300" dirty="0" smtClean="0"/>
              <a:t>7-حذف </a:t>
            </a:r>
            <a:r>
              <a:rPr lang="fa-IR" sz="1300" dirty="0"/>
              <a:t>برگه های اضافه ی پرونده های مالی </a:t>
            </a:r>
            <a:endParaRPr lang="fa-IR" sz="1300" dirty="0" smtClean="0"/>
          </a:p>
          <a:p>
            <a:pPr marL="101600" indent="0">
              <a:lnSpc>
                <a:spcPct val="150000"/>
              </a:lnSpc>
              <a:buNone/>
            </a:pPr>
            <a:r>
              <a:rPr lang="fa-IR" sz="1300" dirty="0" smtClean="0"/>
              <a:t>8-الکترونیکی </a:t>
            </a:r>
            <a:r>
              <a:rPr lang="fa-IR" sz="1300" dirty="0"/>
              <a:t>کردن پفلت های آموزشی بیماران </a:t>
            </a:r>
            <a:r>
              <a:rPr lang="fa-IR" sz="1200" dirty="0"/>
              <a:t>(قراردادن پمفلت های آموزشی در پرتال بیمارستان و نصب</a:t>
            </a:r>
            <a:r>
              <a:rPr lang="en-US" sz="1200" dirty="0"/>
              <a:t>QR-Code </a:t>
            </a:r>
            <a:r>
              <a:rPr lang="fa-IR" sz="1200" dirty="0"/>
              <a:t> پمفلت های آموزشی به تفکیک بخش )</a:t>
            </a:r>
            <a:endParaRPr lang="en-US" sz="1200" dirty="0"/>
          </a:p>
          <a:p>
            <a:pPr marL="101600" indent="0">
              <a:lnSpc>
                <a:spcPct val="150000"/>
              </a:lnSpc>
              <a:buNone/>
            </a:pPr>
            <a:r>
              <a:rPr lang="fa-IR" sz="1300" dirty="0"/>
              <a:t>9</a:t>
            </a:r>
            <a:r>
              <a:rPr lang="fa-IR" sz="1300" dirty="0" smtClean="0"/>
              <a:t>-حذف </a:t>
            </a:r>
            <a:r>
              <a:rPr lang="fa-IR" sz="1300" dirty="0"/>
              <a:t>دفتر ادمیت بر اساس استعلام از معاونت درمان دانشگاه </a:t>
            </a:r>
            <a:endParaRPr lang="en-US" sz="1300" dirty="0"/>
          </a:p>
          <a:p>
            <a:pPr marL="101600" indent="0">
              <a:lnSpc>
                <a:spcPct val="150000"/>
              </a:lnSpc>
              <a:buNone/>
            </a:pPr>
            <a:r>
              <a:rPr lang="fa-IR" sz="1300" dirty="0" smtClean="0"/>
              <a:t>10-حذف </a:t>
            </a:r>
            <a:r>
              <a:rPr lang="fa-IR" sz="1300" dirty="0"/>
              <a:t>کپی برنامه کشیک ماهیانه پزشکان و قابلیت دسترسی برنامه کشیک بصورت الکترونیک </a:t>
            </a:r>
            <a:endParaRPr lang="en-US" sz="1300" dirty="0"/>
          </a:p>
          <a:p>
            <a:pPr marL="101600" indent="0">
              <a:buNone/>
            </a:pPr>
            <a:endParaRPr lang="fa-IR" sz="1200" dirty="0"/>
          </a:p>
          <a:p>
            <a:pPr marL="101600" indent="0">
              <a:buNone/>
            </a:pPr>
            <a:endParaRPr lang="en-US" sz="1200" dirty="0"/>
          </a:p>
          <a:p>
            <a:pPr lvl="0">
              <a:buFont typeface="Wingdings" panose="05000000000000000000" pitchFamily="2" charset="2"/>
              <a:buChar char="Ø"/>
            </a:pPr>
            <a:endParaRPr lang="fa-IR" sz="1200" dirty="0" smtClean="0"/>
          </a:p>
          <a:p>
            <a:pPr lvl="0">
              <a:buFont typeface="Wingdings" panose="05000000000000000000" pitchFamily="2" charset="2"/>
              <a:buChar char="Ø"/>
            </a:pPr>
            <a:endParaRPr lang="fa-IR" sz="1200" dirty="0" smtClean="0"/>
          </a:p>
          <a:p>
            <a:pPr lvl="0">
              <a:buFont typeface="Wingdings" panose="05000000000000000000" pitchFamily="2" charset="2"/>
              <a:buChar char="Ø"/>
            </a:pPr>
            <a:endParaRPr lang="fa-IR" sz="1200" dirty="0"/>
          </a:p>
          <a:p>
            <a:pPr marL="101600" lvl="0" indent="0">
              <a:buNone/>
            </a:pPr>
            <a:endParaRPr lang="en-US" sz="1200" dirty="0">
              <a:solidFill>
                <a:srgbClr val="002060"/>
              </a:solidFill>
            </a:endParaRPr>
          </a:p>
          <a:p>
            <a:pPr marL="101600" lvl="0" indent="0">
              <a:buNone/>
            </a:pPr>
            <a:endParaRPr lang="fa-IR" sz="1200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8197E632-759E-3909-3A51-357F5DBD23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256394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139D797-EF43-7266-2F0B-5DE4827EE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970" y="252041"/>
            <a:ext cx="8495505" cy="3169485"/>
          </a:xfrm>
        </p:spPr>
        <p:txBody>
          <a:bodyPr/>
          <a:lstStyle/>
          <a:p>
            <a:pPr marL="101600" indent="0">
              <a:lnSpc>
                <a:spcPct val="150000"/>
              </a:lnSpc>
              <a:buNone/>
            </a:pPr>
            <a:r>
              <a:rPr lang="fa-IR" sz="1400" dirty="0" smtClean="0"/>
              <a:t>11-حذف </a:t>
            </a:r>
            <a:r>
              <a:rPr lang="fa-IR" sz="1400" dirty="0"/>
              <a:t>کپی برنامه کشیک سوپروایزرها و قابلیت دسترسی به برنامه بصورت </a:t>
            </a:r>
            <a:r>
              <a:rPr lang="fa-IR" sz="1400" dirty="0" smtClean="0"/>
              <a:t>الکترونیک</a:t>
            </a:r>
          </a:p>
          <a:p>
            <a:pPr marL="101600" indent="0">
              <a:lnSpc>
                <a:spcPct val="150000"/>
              </a:lnSpc>
              <a:buNone/>
            </a:pPr>
            <a:r>
              <a:rPr lang="fa-IR" sz="1400" dirty="0" smtClean="0"/>
              <a:t>12-اصلاح </a:t>
            </a:r>
            <a:r>
              <a:rPr lang="fa-IR" sz="1400" dirty="0"/>
              <a:t>صورتحساب واحد ترخیص از دوبرگ به یک برگ  </a:t>
            </a:r>
          </a:p>
          <a:p>
            <a:pPr marL="101600" indent="0">
              <a:lnSpc>
                <a:spcPct val="150000"/>
              </a:lnSpc>
              <a:buNone/>
            </a:pPr>
            <a:r>
              <a:rPr lang="fa-IR" sz="1400" dirty="0" smtClean="0"/>
              <a:t>13-کاهش </a:t>
            </a:r>
            <a:r>
              <a:rPr lang="fa-IR" sz="1400" dirty="0"/>
              <a:t>تعداد پرینترهای واحد های اداری و پشتیبانی از طریق اشتراک گذاری نرم </a:t>
            </a:r>
            <a:r>
              <a:rPr lang="fa-IR" sz="1400" dirty="0" smtClean="0"/>
              <a:t>افزاری</a:t>
            </a:r>
            <a:endParaRPr lang="en-US" sz="1400" dirty="0"/>
          </a:p>
          <a:p>
            <a:pPr marL="101600" indent="0">
              <a:lnSpc>
                <a:spcPct val="150000"/>
              </a:lnSpc>
              <a:buNone/>
            </a:pPr>
            <a:r>
              <a:rPr lang="fa-IR" sz="1400" dirty="0" smtClean="0"/>
              <a:t>14-اصلاح </a:t>
            </a:r>
            <a:r>
              <a:rPr lang="fa-IR" sz="1400" dirty="0"/>
              <a:t>تنظیمات لیست سفره ی واحد بیمه گری جهت کاهش چاپ کاغذ </a:t>
            </a:r>
            <a:r>
              <a:rPr lang="en-US" sz="1400" dirty="0"/>
              <a:t>A3</a:t>
            </a:r>
          </a:p>
          <a:p>
            <a:pPr marL="101600" indent="0">
              <a:lnSpc>
                <a:spcPct val="150000"/>
              </a:lnSpc>
              <a:buNone/>
            </a:pPr>
            <a:r>
              <a:rPr lang="fa-IR" sz="1400" dirty="0" smtClean="0"/>
              <a:t>15-اختصاص </a:t>
            </a:r>
            <a:r>
              <a:rPr lang="fa-IR" sz="1400" dirty="0"/>
              <a:t>سطل مخصوص جمع آوری کاغذ در واحدهای پرمصرف اداری</a:t>
            </a:r>
            <a:endParaRPr lang="en-US" sz="1400" dirty="0"/>
          </a:p>
          <a:p>
            <a:pPr marL="101600" indent="0">
              <a:lnSpc>
                <a:spcPct val="150000"/>
              </a:lnSpc>
              <a:buNone/>
            </a:pPr>
            <a:r>
              <a:rPr lang="fa-IR" sz="1400" dirty="0" smtClean="0"/>
              <a:t>16-جوابدهی </a:t>
            </a:r>
            <a:r>
              <a:rPr lang="fa-IR" sz="1400" dirty="0"/>
              <a:t>آنلاین خدمات آزمایشگاهی ، تصویربرداری و سایر خدمات پاراکلینیک و درج امضا و مهر پزشک در فایل الکترونیک</a:t>
            </a:r>
            <a:endParaRPr lang="en-US" sz="1400" dirty="0"/>
          </a:p>
          <a:p>
            <a:pPr marL="101600" indent="0">
              <a:lnSpc>
                <a:spcPct val="150000"/>
              </a:lnSpc>
              <a:buNone/>
            </a:pPr>
            <a:r>
              <a:rPr lang="fa-IR" sz="1400" dirty="0" smtClean="0"/>
              <a:t>17-ارائه </a:t>
            </a:r>
            <a:r>
              <a:rPr lang="fa-IR" sz="1400" dirty="0"/>
              <a:t>فرم های نظرسنجی به صورت الکترونیکی و قرار دادن لینک در پرتال بیمارستان</a:t>
            </a:r>
            <a:endParaRPr lang="en-US" sz="1400" dirty="0"/>
          </a:p>
          <a:p>
            <a:pPr marL="101600" indent="0">
              <a:lnSpc>
                <a:spcPct val="150000"/>
              </a:lnSpc>
              <a:buNone/>
            </a:pPr>
            <a:r>
              <a:rPr lang="fa-IR" sz="1400" dirty="0" smtClean="0"/>
              <a:t>18-استفاده از کاغذهای با کیفیت پایین جهت مصارفی از قبیل چک پرینت و یا صدور قبض</a:t>
            </a:r>
            <a:endParaRPr lang="en-US" sz="1400" dirty="0" smtClean="0"/>
          </a:p>
          <a:p>
            <a:pPr marL="101600" indent="0">
              <a:lnSpc>
                <a:spcPct val="150000"/>
              </a:lnSpc>
              <a:buNone/>
            </a:pPr>
            <a:r>
              <a:rPr lang="fa-IR" sz="1400" dirty="0" smtClean="0"/>
              <a:t>19-حذف </a:t>
            </a:r>
            <a:r>
              <a:rPr lang="fa-IR" sz="1400" dirty="0"/>
              <a:t>کارتابل دفتر ریاست و مدیریت </a:t>
            </a:r>
            <a:endParaRPr lang="en-US" sz="1400" dirty="0"/>
          </a:p>
          <a:p>
            <a:pPr marL="101600" indent="0">
              <a:lnSpc>
                <a:spcPct val="150000"/>
              </a:lnSpc>
              <a:buNone/>
            </a:pPr>
            <a:r>
              <a:rPr lang="fa-IR" sz="1400" dirty="0" smtClean="0"/>
              <a:t>20-حذف </a:t>
            </a:r>
            <a:r>
              <a:rPr lang="fa-IR" sz="1400" dirty="0"/>
              <a:t>برگه آموزش بیمار و ثبت موارد آموزش به بیمار در پرونده بیماران </a:t>
            </a:r>
            <a:endParaRPr lang="en-US" sz="1400" dirty="0"/>
          </a:p>
          <a:p>
            <a:pPr marL="101600" indent="0">
              <a:buNone/>
            </a:pPr>
            <a:endParaRPr lang="fa-IR" sz="1400" dirty="0"/>
          </a:p>
          <a:p>
            <a:pPr marL="101600" indent="0">
              <a:buNone/>
            </a:pPr>
            <a:endParaRPr lang="fa-IR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8197E632-759E-3909-3A51-357F5DBD23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415248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E1991696-2C54-A7B8-C165-12754C492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70" y="0"/>
            <a:ext cx="8439000" cy="715800"/>
          </a:xfrm>
        </p:spPr>
        <p:txBody>
          <a:bodyPr/>
          <a:lstStyle/>
          <a:p>
            <a:r>
              <a:rPr lang="fa-IR" sz="1600" dirty="0">
                <a:solidFill>
                  <a:schemeClr val="accent5">
                    <a:lumMod val="75000"/>
                  </a:schemeClr>
                </a:solidFill>
              </a:rPr>
              <a:t>ج –حوزه پسماند:  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139D797-EF43-7266-2F0B-5DE4827EE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600" y="715800"/>
            <a:ext cx="8495505" cy="3814147"/>
          </a:xfrm>
        </p:spPr>
        <p:txBody>
          <a:bodyPr/>
          <a:lstStyle/>
          <a:p>
            <a:pPr marL="101600" indent="0">
              <a:buNone/>
            </a:pPr>
            <a:r>
              <a:rPr lang="fa-IR" sz="1300" dirty="0" smtClean="0"/>
              <a:t>1-تهیه </a:t>
            </a:r>
            <a:r>
              <a:rPr lang="fa-IR" sz="1300" dirty="0"/>
              <a:t>و تدوین آمار کل سطل های زباله به تفکیک رنگ و سایز در بخش ها و واحد های بیمارستان </a:t>
            </a:r>
            <a:endParaRPr lang="en-US" sz="1300" dirty="0"/>
          </a:p>
          <a:p>
            <a:pPr marL="101600" indent="0">
              <a:buNone/>
            </a:pPr>
            <a:r>
              <a:rPr lang="fa-IR" sz="1300" dirty="0" smtClean="0"/>
              <a:t>2-تهیه </a:t>
            </a:r>
            <a:r>
              <a:rPr lang="fa-IR" sz="1300" dirty="0"/>
              <a:t>و تدوین آمار نوع و نحوه دفع پسماند و ابلاغ به بخش ها و واحد های بیمارستان </a:t>
            </a:r>
            <a:endParaRPr lang="en-US" sz="1300" dirty="0"/>
          </a:p>
          <a:p>
            <a:pPr marL="101600" indent="0">
              <a:buNone/>
            </a:pPr>
            <a:r>
              <a:rPr lang="fa-IR" sz="1300" dirty="0" smtClean="0"/>
              <a:t>3-تهیه </a:t>
            </a:r>
            <a:r>
              <a:rPr lang="fa-IR" sz="1300" dirty="0"/>
              <a:t>آمار میزان و هزینه پسماند های عفونی بر اساس ضریب اشغال بیمارستان </a:t>
            </a:r>
          </a:p>
          <a:p>
            <a:pPr marL="101600" indent="0">
              <a:buNone/>
            </a:pPr>
            <a:r>
              <a:rPr lang="fa-IR" sz="1300" dirty="0" smtClean="0"/>
              <a:t>4-تعیین </a:t>
            </a:r>
            <a:r>
              <a:rPr lang="fa-IR" sz="1300" dirty="0"/>
              <a:t>نقطه سفارش کیسه زباله ، ساماندهی نحوه توزیع کیسه زباله به تفکیک بخش ها </a:t>
            </a:r>
            <a:endParaRPr lang="fa-IR" sz="1300" dirty="0" smtClean="0"/>
          </a:p>
          <a:p>
            <a:pPr marL="101600" indent="0">
              <a:buNone/>
            </a:pPr>
            <a:r>
              <a:rPr lang="fa-IR" sz="1300" dirty="0" smtClean="0"/>
              <a:t>5-دریافت </a:t>
            </a:r>
            <a:r>
              <a:rPr lang="fa-IR" sz="1300" dirty="0"/>
              <a:t>تاییدیه از معاونت درمان جهت امحاء کلیشه های بایگانی شده در واحد رادیولوژی با هدف مدیریت پسماند</a:t>
            </a:r>
            <a:endParaRPr lang="en-US" sz="1300" dirty="0"/>
          </a:p>
          <a:p>
            <a:pPr marL="101600" indent="0">
              <a:buNone/>
            </a:pPr>
            <a:r>
              <a:rPr lang="fa-IR" sz="1300" dirty="0" smtClean="0"/>
              <a:t>6-اقدام </a:t>
            </a:r>
            <a:r>
              <a:rPr lang="fa-IR" sz="1300" dirty="0"/>
              <a:t>جهت خریداری ظروف چینی برای سرو غذا </a:t>
            </a:r>
            <a:r>
              <a:rPr lang="fa-IR" sz="1300" dirty="0" smtClean="0"/>
              <a:t>بیماران</a:t>
            </a:r>
            <a:endParaRPr lang="en-US" sz="1300" dirty="0"/>
          </a:p>
          <a:p>
            <a:pPr marL="101600" indent="0">
              <a:buNone/>
            </a:pPr>
            <a:r>
              <a:rPr lang="fa-IR" sz="1300" dirty="0" smtClean="0"/>
              <a:t>7-راه </a:t>
            </a:r>
            <a:r>
              <a:rPr lang="fa-IR" sz="1300" dirty="0"/>
              <a:t>اندازی خیاط خانه واحد لاندری و استفاده از شان به جای پگ های یکبار مصرف </a:t>
            </a:r>
            <a:endParaRPr lang="en-US" sz="1300" dirty="0"/>
          </a:p>
          <a:p>
            <a:pPr marL="101600" indent="0">
              <a:buNone/>
            </a:pPr>
            <a:r>
              <a:rPr lang="fa-IR" sz="1300" dirty="0" smtClean="0"/>
              <a:t>8-نظارت </a:t>
            </a:r>
            <a:r>
              <a:rPr lang="fa-IR" sz="1300" dirty="0"/>
              <a:t>بر تهیه نان های با کیفیت مطلوب در نانوایی بیمارستان و توزیع و نگهداری مناسب جهت کاهش و حذف نان خشک </a:t>
            </a:r>
            <a:endParaRPr lang="en-US" sz="1300" dirty="0"/>
          </a:p>
          <a:p>
            <a:pPr marL="101600" indent="0">
              <a:buNone/>
            </a:pPr>
            <a:r>
              <a:rPr lang="fa-IR" sz="1300" dirty="0" smtClean="0"/>
              <a:t>9-امحاء </a:t>
            </a:r>
            <a:r>
              <a:rPr lang="fa-IR" sz="1300" dirty="0"/>
              <a:t>صحیح و به موقع داروهای تاریخ منقضی </a:t>
            </a:r>
            <a:endParaRPr lang="en-US" sz="1300" dirty="0"/>
          </a:p>
          <a:p>
            <a:pPr marL="101600" indent="0">
              <a:buNone/>
            </a:pPr>
            <a:r>
              <a:rPr lang="fa-IR" sz="1300" dirty="0" smtClean="0"/>
              <a:t>10-عدم </a:t>
            </a:r>
            <a:r>
              <a:rPr lang="fa-IR" sz="1300" dirty="0"/>
              <a:t>استفاده از ترمومترهای جیوه ای و جایگزین کردن آنها با ترمومترهای دیجیتال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8197E632-759E-3909-3A51-357F5DBD23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76473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139D797-EF43-7266-2F0B-5DE4827EE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125" y="932526"/>
            <a:ext cx="8495505" cy="3248466"/>
          </a:xfrm>
        </p:spPr>
        <p:txBody>
          <a:bodyPr/>
          <a:lstStyle/>
          <a:p>
            <a:pPr marL="101600" indent="0">
              <a:buNone/>
            </a:pPr>
            <a:r>
              <a:rPr lang="fa-IR" sz="1300" dirty="0" smtClean="0"/>
              <a:t>1-تعیین </a:t>
            </a:r>
            <a:r>
              <a:rPr lang="fa-IR" sz="1300" dirty="0"/>
              <a:t>نقطه سفارش اقلام مصرفی بخشها و واحد ها جهت مدیریت بهینه اقلام و لوازم مصرفی </a:t>
            </a:r>
            <a:endParaRPr lang="fa-IR" sz="1300" dirty="0" smtClean="0"/>
          </a:p>
          <a:p>
            <a:pPr marL="101600" indent="0">
              <a:buNone/>
            </a:pPr>
            <a:endParaRPr lang="en-US" sz="1300" dirty="0"/>
          </a:p>
          <a:p>
            <a:pPr marL="101600" indent="0">
              <a:lnSpc>
                <a:spcPct val="200000"/>
              </a:lnSpc>
              <a:buNone/>
            </a:pPr>
            <a:r>
              <a:rPr lang="fa-IR" sz="1300" dirty="0"/>
              <a:t>2</a:t>
            </a:r>
            <a:r>
              <a:rPr lang="fa-IR" sz="1300" dirty="0" smtClean="0"/>
              <a:t>-استخراج </a:t>
            </a:r>
            <a:r>
              <a:rPr lang="fa-IR" sz="1300" dirty="0"/>
              <a:t>آمار اقلام و لوازم مصرفی به تفکیک بخش/واحد جهت تعیین وضعیت موجود از منظر مصرف منابع ( کاغذ، انواع شوینده، کارتریج </a:t>
            </a:r>
          </a:p>
          <a:p>
            <a:pPr marL="101600" indent="0">
              <a:lnSpc>
                <a:spcPct val="200000"/>
              </a:lnSpc>
              <a:buNone/>
            </a:pPr>
            <a:r>
              <a:rPr lang="fa-IR" sz="1300" dirty="0" smtClean="0"/>
              <a:t>دستمال </a:t>
            </a:r>
            <a:r>
              <a:rPr lang="fa-IR" sz="1300" dirty="0"/>
              <a:t>کاغذی ، حوله ای و ....) و ابلاغ به کلیه بخش ها و واحدهای بیمارستان </a:t>
            </a:r>
            <a:endParaRPr lang="fa-IR" sz="1300" dirty="0" smtClean="0"/>
          </a:p>
          <a:p>
            <a:pPr marL="101600" indent="0">
              <a:buNone/>
            </a:pPr>
            <a:endParaRPr lang="en-US" sz="1300" dirty="0"/>
          </a:p>
          <a:p>
            <a:pPr marL="101600" indent="0">
              <a:buNone/>
            </a:pPr>
            <a:r>
              <a:rPr lang="fa-IR" sz="1300" dirty="0"/>
              <a:t>3</a:t>
            </a:r>
            <a:r>
              <a:rPr lang="fa-IR" sz="1300" dirty="0" smtClean="0"/>
              <a:t>-بررسی </a:t>
            </a:r>
            <a:r>
              <a:rPr lang="fa-IR" sz="1300" dirty="0"/>
              <a:t>مقایسه ی اقلام و لوازم مصرفی بخش ها و واحد ها در فصل تابستان و پاییز </a:t>
            </a:r>
            <a:r>
              <a:rPr lang="fa-IR" sz="1300" dirty="0" smtClean="0"/>
              <a:t>1402</a:t>
            </a:r>
            <a:endParaRPr lang="en-US" sz="13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8197E632-759E-3909-3A51-357F5DBD23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xmlns="" id="{E1991696-2C54-A7B8-C165-12754C492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25" y="131665"/>
            <a:ext cx="8439000" cy="715800"/>
          </a:xfrm>
        </p:spPr>
        <p:txBody>
          <a:bodyPr/>
          <a:lstStyle/>
          <a:p>
            <a:r>
              <a:rPr lang="fa-IR" sz="1600" dirty="0" smtClean="0">
                <a:solidFill>
                  <a:schemeClr val="accent5">
                    <a:lumMod val="75000"/>
                  </a:schemeClr>
                </a:solidFill>
              </a:rPr>
              <a:t>د –حوزه منابع مصرفی:  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43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E1991696-2C54-A7B8-C165-12754C492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25" y="263313"/>
            <a:ext cx="8439000" cy="715800"/>
          </a:xfrm>
        </p:spPr>
        <p:txBody>
          <a:bodyPr/>
          <a:lstStyle/>
          <a:p>
            <a:r>
              <a:rPr lang="fa-IR" sz="2000" dirty="0" smtClean="0">
                <a:solidFill>
                  <a:schemeClr val="accent3">
                    <a:lumMod val="50000"/>
                  </a:schemeClr>
                </a:solidFill>
              </a:rPr>
              <a:t>محدودیت‌ها </a:t>
            </a:r>
            <a:r>
              <a:rPr lang="fa-IR" sz="2000" dirty="0">
                <a:solidFill>
                  <a:schemeClr val="accent3">
                    <a:lumMod val="50000"/>
                  </a:schemeClr>
                </a:solidFill>
              </a:rPr>
              <a:t>و موانع اجرای تجربه</a:t>
            </a:r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139D797-EF43-7266-2F0B-5DE4827EE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970" y="621213"/>
            <a:ext cx="8495505" cy="3248466"/>
          </a:xfrm>
        </p:spPr>
        <p:txBody>
          <a:bodyPr/>
          <a:lstStyle/>
          <a:p>
            <a:pPr marL="101600" indent="0">
              <a:buNone/>
            </a:pPr>
            <a:endParaRPr lang="en-US" sz="1200" dirty="0"/>
          </a:p>
          <a:p>
            <a:pPr lvl="0">
              <a:lnSpc>
                <a:spcPct val="150000"/>
              </a:lnSpc>
            </a:pPr>
            <a:r>
              <a:rPr lang="ar-SA" sz="1300" dirty="0"/>
              <a:t>قدمت بالای ساختمان بیمارستان </a:t>
            </a:r>
            <a:endParaRPr lang="en-US" sz="1300" dirty="0"/>
          </a:p>
          <a:p>
            <a:pPr lvl="0">
              <a:lnSpc>
                <a:spcPct val="150000"/>
              </a:lnSpc>
            </a:pPr>
            <a:r>
              <a:rPr lang="ar-SA" sz="1300" dirty="0"/>
              <a:t>هزینه بر بودن تفکیک کنتور برق، آب و گاز مصرفی واحد های بیمارستان از جمله بخش های برون سپاری </a:t>
            </a:r>
            <a:endParaRPr lang="en-US" sz="1300" dirty="0"/>
          </a:p>
          <a:p>
            <a:pPr lvl="0">
              <a:lnSpc>
                <a:spcPct val="150000"/>
              </a:lnSpc>
            </a:pPr>
            <a:r>
              <a:rPr lang="ar-SA" sz="1300" dirty="0"/>
              <a:t>عدم مسئولیت پذیری تعدادی از کارکنان </a:t>
            </a:r>
            <a:endParaRPr lang="en-US" sz="1300" dirty="0"/>
          </a:p>
          <a:p>
            <a:pPr lvl="0">
              <a:lnSpc>
                <a:spcPct val="150000"/>
              </a:lnSpc>
            </a:pPr>
            <a:r>
              <a:rPr lang="ar-SA" sz="1300" dirty="0"/>
              <a:t>از رده خارج شدن سیستم سرمایش و گرمایش و عدم نوسازی آن بدلیل قطع سراسری آب و برق </a:t>
            </a:r>
            <a:endParaRPr lang="en-US" sz="1300" dirty="0"/>
          </a:p>
          <a:p>
            <a:pPr lvl="0">
              <a:lnSpc>
                <a:spcPct val="150000"/>
              </a:lnSpc>
            </a:pPr>
            <a:r>
              <a:rPr lang="ar-SA" sz="1300" dirty="0"/>
              <a:t>آموزشی بودن بیمارستان </a:t>
            </a:r>
            <a:endParaRPr lang="en-US" sz="1300" dirty="0"/>
          </a:p>
          <a:p>
            <a:pPr lvl="0">
              <a:lnSpc>
                <a:spcPct val="150000"/>
              </a:lnSpc>
            </a:pPr>
            <a:r>
              <a:rPr lang="ar-SA" sz="1300" dirty="0"/>
              <a:t>وجود همراهان و مراجعین متعدد در بیمارستان </a:t>
            </a:r>
            <a:endParaRPr lang="en-US" sz="1300" dirty="0"/>
          </a:p>
          <a:p>
            <a:pPr lvl="0">
              <a:lnSpc>
                <a:spcPct val="150000"/>
              </a:lnSpc>
            </a:pPr>
            <a:r>
              <a:rPr lang="ar-SA" sz="1300" dirty="0"/>
              <a:t>نیاز به تداوم آموزش و فرهنگ سازی در رده مختلف سازمانی </a:t>
            </a:r>
            <a:endParaRPr lang="en-US" sz="1300" dirty="0"/>
          </a:p>
          <a:p>
            <a:pPr lvl="0">
              <a:lnSpc>
                <a:spcPct val="150000"/>
              </a:lnSpc>
            </a:pPr>
            <a:r>
              <a:rPr lang="ar-SA" sz="1300" dirty="0"/>
              <a:t>نیاز به بازسازی و توسعه بخش ها و واحد های بیمارستان بدلیل فرسودگی </a:t>
            </a:r>
            <a:endParaRPr lang="en-US" sz="1300" dirty="0"/>
          </a:p>
          <a:p>
            <a:pPr>
              <a:lnSpc>
                <a:spcPct val="150000"/>
              </a:lnSpc>
            </a:pPr>
            <a:r>
              <a:rPr lang="fa-IR" sz="1300" dirty="0"/>
              <a:t> </a:t>
            </a:r>
            <a:endParaRPr lang="en-US" sz="13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8197E632-759E-3909-3A51-357F5DBD23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8818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E1991696-2C54-A7B8-C165-12754C492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544" y="211510"/>
            <a:ext cx="8439000" cy="715800"/>
          </a:xfrm>
        </p:spPr>
        <p:txBody>
          <a:bodyPr/>
          <a:lstStyle/>
          <a:p>
            <a:r>
              <a:rPr lang="fa-IR" sz="2000" dirty="0" err="1">
                <a:solidFill>
                  <a:schemeClr val="accent3">
                    <a:lumMod val="50000"/>
                  </a:schemeClr>
                </a:solidFill>
              </a:rPr>
              <a:t>درس‌آموخته‌ها</a:t>
            </a:r>
            <a:r>
              <a:rPr lang="fa-IR" sz="2000" dirty="0">
                <a:solidFill>
                  <a:schemeClr val="accent3">
                    <a:lumMod val="50000"/>
                  </a:schemeClr>
                </a:solidFill>
              </a:rPr>
              <a:t> و </a:t>
            </a:r>
            <a:r>
              <a:rPr lang="fa-IR" sz="2000" dirty="0" err="1">
                <a:solidFill>
                  <a:schemeClr val="accent3">
                    <a:lumMod val="50000"/>
                  </a:schemeClr>
                </a:solidFill>
              </a:rPr>
              <a:t>توصیه‌ها</a:t>
            </a:r>
            <a:endParaRPr lang="fa-IR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139D797-EF43-7266-2F0B-5DE4827EE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17" y="927310"/>
            <a:ext cx="8548359" cy="3169485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1400" dirty="0" smtClean="0">
                <a:solidFill>
                  <a:schemeClr val="accent3">
                    <a:lumMod val="50000"/>
                  </a:schemeClr>
                </a:solidFill>
              </a:rPr>
              <a:t>خودآگاهی </a:t>
            </a:r>
            <a:r>
              <a:rPr lang="fa-IR" sz="1400" dirty="0">
                <a:solidFill>
                  <a:schemeClr val="accent3">
                    <a:lumMod val="50000"/>
                  </a:schemeClr>
                </a:solidFill>
              </a:rPr>
              <a:t>از موقعیت و نقش مان در میزان مصرف منابع و </a:t>
            </a:r>
            <a:r>
              <a:rPr lang="fa-IR" sz="1400" dirty="0" smtClean="0">
                <a:solidFill>
                  <a:schemeClr val="accent3">
                    <a:lumMod val="50000"/>
                  </a:schemeClr>
                </a:solidFill>
              </a:rPr>
              <a:t>سطح رعایت </a:t>
            </a:r>
            <a:r>
              <a:rPr lang="fa-IR" sz="1400" dirty="0">
                <a:solidFill>
                  <a:schemeClr val="accent3">
                    <a:lumMod val="50000"/>
                  </a:schemeClr>
                </a:solidFill>
              </a:rPr>
              <a:t>استانداردهای زیست </a:t>
            </a:r>
            <a:r>
              <a:rPr lang="fa-IR" sz="1400" dirty="0" smtClean="0">
                <a:solidFill>
                  <a:schemeClr val="accent3">
                    <a:lumMod val="50000"/>
                  </a:schemeClr>
                </a:solidFill>
              </a:rPr>
              <a:t>محیطی ما </a:t>
            </a:r>
            <a:r>
              <a:rPr lang="fa-IR" sz="1400" dirty="0">
                <a:solidFill>
                  <a:schemeClr val="accent3">
                    <a:lumMod val="50000"/>
                  </a:schemeClr>
                </a:solidFill>
              </a:rPr>
              <a:t>را در مسیر رسیدن به اهداف بیمارستان سبز، بیش از پیش </a:t>
            </a:r>
            <a:r>
              <a:rPr lang="fa-IR" sz="1400" dirty="0" smtClean="0">
                <a:solidFill>
                  <a:schemeClr val="accent3">
                    <a:lumMod val="50000"/>
                  </a:schemeClr>
                </a:solidFill>
              </a:rPr>
              <a:t>مصمم ساخت</a:t>
            </a:r>
            <a:r>
              <a:rPr lang="fa-IR" sz="140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fa-IR" sz="1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1400" dirty="0" smtClean="0">
                <a:solidFill>
                  <a:schemeClr val="accent3">
                    <a:lumMod val="50000"/>
                  </a:schemeClr>
                </a:solidFill>
              </a:rPr>
              <a:t>آشنایی با دستاوردها و نتایج بیمارستان سبز به ما آموخت تا </a:t>
            </a:r>
            <a:r>
              <a:rPr lang="fa-IR" sz="1400" dirty="0">
                <a:solidFill>
                  <a:schemeClr val="accent3">
                    <a:lumMod val="50000"/>
                  </a:schemeClr>
                </a:solidFill>
              </a:rPr>
              <a:t>قبل از این چه منابع گرانبهایی را از دست داده ایم </a:t>
            </a:r>
            <a:r>
              <a:rPr lang="fa-IR" sz="1400" dirty="0" smtClean="0">
                <a:solidFill>
                  <a:schemeClr val="accent3">
                    <a:lumMod val="50000"/>
                  </a:schemeClr>
                </a:solidFill>
              </a:rPr>
              <a:t>که اکنون با ورود و اجرای مدیریت سبز می توانیم از آنها پیشگیری نموده و علاوه </a:t>
            </a:r>
            <a:r>
              <a:rPr lang="fa-IR" sz="1400" dirty="0">
                <a:solidFill>
                  <a:schemeClr val="accent3">
                    <a:lumMod val="50000"/>
                  </a:schemeClr>
                </a:solidFill>
              </a:rPr>
              <a:t>بر سود رسانی به جامعه، بیمارستان را به سمت بهره وری بیشتری هدایت کنیم</a:t>
            </a:r>
            <a:r>
              <a:rPr lang="fa-IR" sz="14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en-US" sz="14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a-IR" sz="1400" dirty="0" smtClean="0">
                <a:ln/>
                <a:solidFill>
                  <a:schemeClr val="accent3">
                    <a:lumMod val="50000"/>
                  </a:schemeClr>
                </a:solidFill>
              </a:rPr>
              <a:t>فرهنگ سازی و مشارکت کلیه کارکنان نقش </a:t>
            </a:r>
            <a:r>
              <a:rPr lang="fa-IR" sz="1400" dirty="0">
                <a:ln/>
                <a:solidFill>
                  <a:schemeClr val="accent3">
                    <a:lumMod val="50000"/>
                  </a:schemeClr>
                </a:solidFill>
              </a:rPr>
              <a:t>بسیار بسزایی </a:t>
            </a:r>
            <a:r>
              <a:rPr lang="fa-IR" sz="1400" dirty="0" smtClean="0">
                <a:ln/>
                <a:solidFill>
                  <a:schemeClr val="accent3">
                    <a:lumMod val="50000"/>
                  </a:schemeClr>
                </a:solidFill>
              </a:rPr>
              <a:t>در رسیدن به اهداف بیمارستان سبز دارد.</a:t>
            </a:r>
          </a:p>
          <a:p>
            <a:pPr>
              <a:buFont typeface="Wingdings" panose="05000000000000000000" pitchFamily="2" charset="2"/>
              <a:buChar char="ü"/>
            </a:pPr>
            <a:endParaRPr lang="fa-IR" sz="1400" dirty="0">
              <a:ln/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a-IR" sz="1400" dirty="0" smtClean="0">
                <a:ln/>
                <a:solidFill>
                  <a:schemeClr val="accent3">
                    <a:lumMod val="50000"/>
                  </a:schemeClr>
                </a:solidFill>
              </a:rPr>
              <a:t>اجرای چک لیست بیمارستان سبز در واحد های برون سپاری شده بویژه کافه تریا ، در کنترل مصرف منابع بسیار موثر می باشد.</a:t>
            </a:r>
          </a:p>
          <a:p>
            <a:pPr marL="101600" indent="0">
              <a:buNone/>
            </a:pPr>
            <a:endParaRPr lang="fa-IR" sz="1400" dirty="0">
              <a:ln/>
              <a:solidFill>
                <a:schemeClr val="accent3">
                  <a:lumMod val="50000"/>
                </a:schemeClr>
              </a:solidFill>
            </a:endParaRPr>
          </a:p>
          <a:p>
            <a:pPr marL="101600" indent="0">
              <a:buNone/>
            </a:pPr>
            <a:endParaRPr lang="fa-IR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8197E632-759E-3909-3A51-357F5DBD23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4693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4902" y="1059637"/>
            <a:ext cx="1843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1800" b="1" dirty="0" smtClean="0">
                <a:solidFill>
                  <a:srgbClr val="C00000"/>
                </a:solidFill>
                <a:cs typeface="B Mitra" panose="00000400000000000000" pitchFamily="2" charset="-78"/>
              </a:rPr>
              <a:t>با تشکر از توجه شما </a:t>
            </a:r>
            <a:endParaRPr lang="en-US" sz="1800" b="1" dirty="0">
              <a:solidFill>
                <a:srgbClr val="C00000"/>
              </a:solidFill>
              <a:cs typeface="B Mitra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34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709" name="Google Shape;709;p34"/>
          <p:cNvGrpSpPr/>
          <p:nvPr/>
        </p:nvGrpSpPr>
        <p:grpSpPr>
          <a:xfrm>
            <a:off x="2277734" y="1849779"/>
            <a:ext cx="4542205" cy="2661224"/>
            <a:chOff x="1177450" y="241631"/>
            <a:chExt cx="6173152" cy="3616776"/>
          </a:xfrm>
        </p:grpSpPr>
        <p:sp>
          <p:nvSpPr>
            <p:cNvPr id="710" name="Google Shape;710;p34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34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34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34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E62FA3E-3250-B7AA-BDFC-732FD191B34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5236" y="1966836"/>
            <a:ext cx="3531476" cy="230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378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E1991696-2C54-A7B8-C165-12754C492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197" y="279086"/>
            <a:ext cx="8586339" cy="693219"/>
          </a:xfrm>
        </p:spPr>
        <p:txBody>
          <a:bodyPr/>
          <a:lstStyle/>
          <a:p>
            <a:r>
              <a:rPr lang="fa-IR" sz="2000" dirty="0" smtClean="0">
                <a:solidFill>
                  <a:schemeClr val="accent3">
                    <a:lumMod val="50000"/>
                  </a:schemeClr>
                </a:solidFill>
              </a:rPr>
              <a:t>  چالش </a:t>
            </a:r>
            <a:r>
              <a:rPr lang="fa-IR" sz="2000" dirty="0">
                <a:solidFill>
                  <a:schemeClr val="accent3">
                    <a:lumMod val="50000"/>
                  </a:schemeClr>
                </a:solidFill>
              </a:rPr>
              <a:t>یا مسئله </a:t>
            </a:r>
            <a:r>
              <a:rPr lang="fa-IR" sz="2000" dirty="0" smtClean="0">
                <a:solidFill>
                  <a:schemeClr val="accent3">
                    <a:lumMod val="50000"/>
                  </a:schemeClr>
                </a:solidFill>
              </a:rPr>
              <a:t>زمینه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a-IR" sz="2000" dirty="0" smtClean="0">
                <a:solidFill>
                  <a:schemeClr val="accent3">
                    <a:lumMod val="50000"/>
                  </a:schemeClr>
                </a:solidFill>
              </a:rPr>
              <a:t>‌ساز </a:t>
            </a:r>
            <a:r>
              <a:rPr lang="fa-IR" sz="2000" dirty="0">
                <a:solidFill>
                  <a:schemeClr val="accent3">
                    <a:lumMod val="50000"/>
                  </a:schemeClr>
                </a:solidFill>
              </a:rPr>
              <a:t>تجربه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139D797-EF43-7266-2F0B-5DE4827EE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197" y="625696"/>
            <a:ext cx="8702970" cy="3722567"/>
          </a:xfrm>
        </p:spPr>
        <p:txBody>
          <a:bodyPr/>
          <a:lstStyle/>
          <a:p>
            <a:pPr marL="101600" lvl="0" indent="0">
              <a:buNone/>
            </a:pPr>
            <a:r>
              <a:rPr lang="fa-IR" sz="1400" dirty="0" smtClean="0"/>
              <a:t>       </a:t>
            </a:r>
            <a:endParaRPr lang="en-US" sz="1400" dirty="0"/>
          </a:p>
          <a:p>
            <a:pPr lvl="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a-IR" sz="1400" dirty="0"/>
              <a:t>بیمارستان‌ها از جمله بناهایی هستند که مصرف انرژي بسیار بالایی دارند و همچنین به دلیل تولید پسماندهای عفونی و خطرناک، که تهديدی برای سلامت جامعه و محيط زيست به شمار می رود، </a:t>
            </a:r>
            <a:r>
              <a:rPr lang="fa-IR" sz="1400" dirty="0" smtClean="0"/>
              <a:t>لذا استقرار </a:t>
            </a:r>
            <a:r>
              <a:rPr lang="fa-IR" sz="1400" dirty="0"/>
              <a:t>و پیاده سازی استانداردهای بیمارستان سبز، بیشتر از سایر ارگان ها و سازمان ها ضرورت دارد . استفاده بهینه از منابع و انرژی، از طریق کاهش هزینه های جاری، منجر به کارایی اقتصادی برای بیمارستان نیز می گردد. همچنین لزوم اجرای سنجه الف-1-11-5 از سنجه های محور رهبری و مدیریت "کتابچه استانداردهای اعتباربخشی ملی بیمارستان های ایران"  ضرورت دارد. </a:t>
            </a:r>
            <a:endParaRPr lang="fa-IR" sz="1400" dirty="0" smtClean="0"/>
          </a:p>
          <a:p>
            <a:pPr marL="101600" lvl="0" indent="0">
              <a:buNone/>
            </a:pPr>
            <a:endParaRPr lang="fa-IR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8197E632-759E-3909-3A51-357F5DBD23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413890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E1991696-2C54-A7B8-C165-12754C492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478" y="-45825"/>
            <a:ext cx="8439000" cy="715800"/>
          </a:xfrm>
        </p:spPr>
        <p:txBody>
          <a:bodyPr/>
          <a:lstStyle/>
          <a:p>
            <a:r>
              <a:rPr lang="fa-IR" sz="2000" dirty="0">
                <a:solidFill>
                  <a:schemeClr val="accent3">
                    <a:lumMod val="50000"/>
                  </a:schemeClr>
                </a:solidFill>
              </a:rPr>
              <a:t>نتایج و تاثیرات تجربه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139D797-EF43-7266-2F0B-5DE4827EE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8955" y="847465"/>
            <a:ext cx="8696520" cy="3660740"/>
          </a:xfrm>
        </p:spPr>
        <p:txBody>
          <a:bodyPr/>
          <a:lstStyle/>
          <a:p>
            <a:pPr marL="101600" indent="0">
              <a:buNone/>
            </a:pPr>
            <a:endParaRPr lang="en-US" sz="1100" kern="1200" dirty="0">
              <a:solidFill>
                <a:srgbClr val="0070C0"/>
              </a:solidFill>
              <a:latin typeface="+mj-lt"/>
              <a:ea typeface="+mj-ea"/>
              <a:sym typeface="Arial"/>
            </a:endParaRPr>
          </a:p>
          <a:p>
            <a:pPr marL="101600" indent="0">
              <a:buNone/>
            </a:pPr>
            <a:endParaRPr lang="fa-IR" sz="1400" dirty="0"/>
          </a:p>
          <a:p>
            <a:pPr marL="101600" indent="0">
              <a:buNone/>
            </a:pPr>
            <a:endParaRPr lang="fa-IR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8197E632-759E-3909-3A51-357F5DBD23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10" name="Text Placeholder 3">
            <a:extLst>
              <a:ext uri="{FF2B5EF4-FFF2-40B4-BE49-F238E27FC236}">
                <a16:creationId xmlns="" xmlns:a16="http://schemas.microsoft.com/office/drawing/2014/main" id="{FF38A37F-933F-4BAC-A201-9F74246C14B2}"/>
              </a:ext>
            </a:extLst>
          </p:cNvPr>
          <p:cNvSpPr txBox="1">
            <a:spLocks/>
          </p:cNvSpPr>
          <p:nvPr/>
        </p:nvSpPr>
        <p:spPr>
          <a:xfrm>
            <a:off x="408955" y="669975"/>
            <a:ext cx="8602903" cy="348735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ingdings" panose="05000000000000000000" pitchFamily="2" charset="2"/>
              <a:buChar char="§"/>
              <a:defRPr sz="20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B Mitra" panose="00000400000000000000" pitchFamily="2" charset="-78"/>
                <a:sym typeface="Source Sans Pr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◉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fa-IR" sz="1400" dirty="0" smtClean="0">
                <a:ln/>
                <a:solidFill>
                  <a:schemeClr val="accent3">
                    <a:lumMod val="50000"/>
                  </a:schemeClr>
                </a:solidFill>
              </a:rPr>
              <a:t>بازه زمانی مقایسه تابستان1402و پاییز1</a:t>
            </a:r>
            <a:r>
              <a:rPr lang="fa-IR" sz="1600" dirty="0" smtClean="0">
                <a:ln/>
                <a:solidFill>
                  <a:schemeClr val="accent3">
                    <a:lumMod val="50000"/>
                  </a:schemeClr>
                </a:solidFill>
              </a:rPr>
              <a:t>402</a:t>
            </a:r>
          </a:p>
          <a:p>
            <a:pPr marL="101600" indent="0">
              <a:buNone/>
            </a:pPr>
            <a:endParaRPr lang="fa-IR" dirty="0">
              <a:ln/>
              <a:solidFill>
                <a:schemeClr val="accent3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77274" y="1104622"/>
            <a:ext cx="2471057" cy="28115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buClrTx/>
              <a:buFontTx/>
            </a:pPr>
            <a:r>
              <a:rPr lang="fa-IR" sz="1100" b="1" dirty="0" smtClean="0">
                <a:solidFill>
                  <a:srgbClr val="0070C0"/>
                </a:solidFill>
                <a:cs typeface="B Mitra" panose="00000400000000000000" pitchFamily="2" charset="-78"/>
              </a:rPr>
              <a:t>روند افزایشی ضریب اشغال تخت در سال  1402</a:t>
            </a:r>
            <a:endParaRPr lang="en-US" sz="1100" b="1" dirty="0">
              <a:solidFill>
                <a:srgbClr val="0070C0"/>
              </a:solidFill>
              <a:cs typeface="B Mitra" panose="00000400000000000000" pitchFamily="2" charset="-78"/>
            </a:endParaRP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1233303"/>
              </p:ext>
            </p:extLst>
          </p:nvPr>
        </p:nvGraphicFramePr>
        <p:xfrm>
          <a:off x="2237457" y="1441568"/>
          <a:ext cx="4099548" cy="2311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4300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E1991696-2C54-A7B8-C165-12754C492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30" y="-45825"/>
            <a:ext cx="8439000" cy="715800"/>
          </a:xfrm>
        </p:spPr>
        <p:txBody>
          <a:bodyPr/>
          <a:lstStyle/>
          <a:p>
            <a:r>
              <a:rPr lang="fa-IR" sz="2000" dirty="0">
                <a:solidFill>
                  <a:schemeClr val="accent3">
                    <a:lumMod val="50000"/>
                  </a:schemeClr>
                </a:solidFill>
              </a:rPr>
              <a:t>نتایج و تاثیرات تجربه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139D797-EF43-7266-2F0B-5DE4827EE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8955" y="847465"/>
            <a:ext cx="8696520" cy="3660740"/>
          </a:xfrm>
        </p:spPr>
        <p:txBody>
          <a:bodyPr/>
          <a:lstStyle/>
          <a:p>
            <a:pPr marL="101600" indent="0">
              <a:buNone/>
            </a:pPr>
            <a:endParaRPr lang="en-US" sz="1100" kern="1200" dirty="0">
              <a:solidFill>
                <a:srgbClr val="0070C0"/>
              </a:solidFill>
              <a:latin typeface="+mj-lt"/>
              <a:ea typeface="+mj-ea"/>
              <a:sym typeface="Arial"/>
            </a:endParaRPr>
          </a:p>
          <a:p>
            <a:pPr marL="101600" indent="0">
              <a:buNone/>
            </a:pPr>
            <a:endParaRPr lang="fa-IR" sz="1400" dirty="0"/>
          </a:p>
          <a:p>
            <a:pPr marL="101600" indent="0">
              <a:buNone/>
            </a:pPr>
            <a:endParaRPr lang="fa-IR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8197E632-759E-3909-3A51-357F5DBD23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10" name="Text Placeholder 3">
            <a:extLst>
              <a:ext uri="{FF2B5EF4-FFF2-40B4-BE49-F238E27FC236}">
                <a16:creationId xmlns="" xmlns:a16="http://schemas.microsoft.com/office/drawing/2014/main" id="{FF38A37F-933F-4BAC-A201-9F74246C14B2}"/>
              </a:ext>
            </a:extLst>
          </p:cNvPr>
          <p:cNvSpPr txBox="1">
            <a:spLocks/>
          </p:cNvSpPr>
          <p:nvPr/>
        </p:nvSpPr>
        <p:spPr>
          <a:xfrm>
            <a:off x="353478" y="669975"/>
            <a:ext cx="8602903" cy="3487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ingdings" panose="05000000000000000000" pitchFamily="2" charset="2"/>
              <a:buChar char="§"/>
              <a:defRPr sz="20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B Mitra" panose="00000400000000000000" pitchFamily="2" charset="-78"/>
                <a:sym typeface="Source Sans Pr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◉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101600" indent="0">
              <a:buNone/>
            </a:pPr>
            <a:r>
              <a:rPr lang="fa-IR" sz="1500" dirty="0" smtClean="0">
                <a:ln/>
                <a:solidFill>
                  <a:srgbClr val="C00000"/>
                </a:solidFill>
              </a:rPr>
              <a:t>محور اقلام و لوازم مصرفی </a:t>
            </a:r>
            <a:r>
              <a:rPr lang="fa-IR" dirty="0" smtClean="0">
                <a:ln/>
                <a:solidFill>
                  <a:srgbClr val="C00000"/>
                </a:solidFill>
              </a:rPr>
              <a:t>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a-IR" sz="1400" dirty="0" smtClean="0">
                <a:ln/>
                <a:solidFill>
                  <a:srgbClr val="C00000"/>
                </a:solidFill>
              </a:rPr>
              <a:t> </a:t>
            </a:r>
            <a:r>
              <a:rPr lang="fa-IR" sz="1400" dirty="0" smtClean="0">
                <a:ln/>
                <a:solidFill>
                  <a:schemeClr val="tx1"/>
                </a:solidFill>
              </a:rPr>
              <a:t>کاهش 15 درصدی در اقلام مصرفی معادل 13/100/885/694 ریال</a:t>
            </a:r>
          </a:p>
          <a:p>
            <a:r>
              <a:rPr lang="fa-IR" sz="1600" dirty="0" smtClean="0">
                <a:ln/>
                <a:solidFill>
                  <a:srgbClr val="C00000"/>
                </a:solidFill>
              </a:rPr>
              <a:t>محور کاغذ: </a:t>
            </a:r>
            <a:endParaRPr lang="en-US" sz="1600" dirty="0" smtClean="0">
              <a:ln/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1400" dirty="0" smtClean="0">
                <a:ln/>
                <a:solidFill>
                  <a:schemeClr val="tx1"/>
                </a:solidFill>
              </a:rPr>
              <a:t>کاهش 9 درصدی مصرف کاغذ </a:t>
            </a:r>
            <a:r>
              <a:rPr lang="en-US" sz="1400" dirty="0" smtClean="0">
                <a:ln/>
                <a:solidFill>
                  <a:schemeClr val="tx1"/>
                </a:solidFill>
              </a:rPr>
              <a:t>A4</a:t>
            </a:r>
            <a:r>
              <a:rPr lang="fa-IR" sz="1400" dirty="0" smtClean="0">
                <a:ln/>
                <a:solidFill>
                  <a:schemeClr val="tx1"/>
                </a:solidFill>
              </a:rPr>
              <a:t> معادل 83/200/000 ریال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1400" dirty="0" smtClean="0">
                <a:ln/>
                <a:solidFill>
                  <a:schemeClr val="tx1"/>
                </a:solidFill>
              </a:rPr>
              <a:t>کاهش 18 درصدی مصرف کاغذ </a:t>
            </a:r>
            <a:r>
              <a:rPr lang="en-US" sz="1400" dirty="0" smtClean="0">
                <a:ln/>
                <a:solidFill>
                  <a:schemeClr val="tx1"/>
                </a:solidFill>
              </a:rPr>
              <a:t>A5</a:t>
            </a:r>
            <a:r>
              <a:rPr lang="fa-IR" sz="1400" dirty="0" smtClean="0">
                <a:ln/>
                <a:solidFill>
                  <a:schemeClr val="tx1"/>
                </a:solidFill>
              </a:rPr>
              <a:t> معادل 35/200/000 ریال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1400" dirty="0" smtClean="0">
                <a:ln/>
                <a:solidFill>
                  <a:schemeClr val="tx1"/>
                </a:solidFill>
              </a:rPr>
              <a:t>کاهش 33 درصدی مصرف کارتریج معادل 354/200/000 ریال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1400" dirty="0" smtClean="0">
                <a:ln/>
                <a:solidFill>
                  <a:schemeClr val="tx1"/>
                </a:solidFill>
              </a:rPr>
              <a:t>کاهش 38 درصدی مصرف دستمال کاغذی 20/755/500 ریال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1400" dirty="0" smtClean="0">
                <a:ln/>
                <a:solidFill>
                  <a:schemeClr val="tx1"/>
                </a:solidFill>
              </a:rPr>
              <a:t>کاهش 37 درصدی تعداد درخواست کپی معادل 488/354/850 ریال</a:t>
            </a:r>
            <a:endParaRPr lang="fa-IR" dirty="0" smtClean="0">
              <a:ln/>
              <a:solidFill>
                <a:schemeClr val="accent3"/>
              </a:solidFill>
            </a:endParaRPr>
          </a:p>
          <a:p>
            <a:endParaRPr lang="fa-IR" dirty="0" smtClean="0">
              <a:ln/>
              <a:solidFill>
                <a:schemeClr val="accent3"/>
              </a:solidFill>
            </a:endParaRPr>
          </a:p>
          <a:p>
            <a:endParaRPr lang="fa-IR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69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E1991696-2C54-A7B8-C165-12754C492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43" y="330568"/>
            <a:ext cx="8439000" cy="715800"/>
          </a:xfrm>
        </p:spPr>
        <p:txBody>
          <a:bodyPr/>
          <a:lstStyle/>
          <a:p>
            <a:r>
              <a:rPr lang="fa-IR" sz="2000" dirty="0">
                <a:solidFill>
                  <a:schemeClr val="accent3">
                    <a:lumMod val="50000"/>
                  </a:schemeClr>
                </a:solidFill>
              </a:rPr>
              <a:t>نتایج و تاثیرات تجربه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139D797-EF43-7266-2F0B-5DE4827EE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8955" y="847465"/>
            <a:ext cx="8696520" cy="3660740"/>
          </a:xfrm>
        </p:spPr>
        <p:txBody>
          <a:bodyPr/>
          <a:lstStyle/>
          <a:p>
            <a:pPr marL="101600" indent="0">
              <a:buNone/>
            </a:pPr>
            <a:endParaRPr lang="en-US" sz="1100" b="0" kern="1200" dirty="0">
              <a:solidFill>
                <a:srgbClr val="0070C0"/>
              </a:solidFill>
              <a:latin typeface="+mj-lt"/>
              <a:ea typeface="+mj-ea"/>
              <a:sym typeface="Arial"/>
            </a:endParaRPr>
          </a:p>
          <a:p>
            <a:pPr marL="101600" indent="0">
              <a:buNone/>
            </a:pPr>
            <a:endParaRPr lang="fa-IR" sz="1400" dirty="0"/>
          </a:p>
          <a:p>
            <a:pPr marL="101600" indent="0">
              <a:buNone/>
            </a:pPr>
            <a:endParaRPr lang="fa-IR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8197E632-759E-3909-3A51-357F5DBD23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6" name="Text Placeholder 3">
            <a:extLst>
              <a:ext uri="{FF2B5EF4-FFF2-40B4-BE49-F238E27FC236}">
                <a16:creationId xmlns="" xmlns:a16="http://schemas.microsoft.com/office/drawing/2014/main" id="{FF38A37F-933F-4BAC-A201-9F74246C14B2}"/>
              </a:ext>
            </a:extLst>
          </p:cNvPr>
          <p:cNvSpPr txBox="1">
            <a:spLocks/>
          </p:cNvSpPr>
          <p:nvPr/>
        </p:nvSpPr>
        <p:spPr>
          <a:xfrm>
            <a:off x="321012" y="1181859"/>
            <a:ext cx="8784463" cy="3169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ingdings" panose="05000000000000000000" pitchFamily="2" charset="2"/>
              <a:buChar char="§"/>
              <a:defRPr sz="20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B Mitra" panose="00000400000000000000" pitchFamily="2" charset="-78"/>
                <a:sym typeface="Source Sans Pr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◉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rPr lang="fa-IR" sz="1800" dirty="0" smtClean="0">
                <a:ln/>
                <a:solidFill>
                  <a:srgbClr val="C00000"/>
                </a:solidFill>
              </a:rPr>
              <a:t> محور انرژی: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1600" dirty="0" smtClean="0">
                <a:ln/>
                <a:solidFill>
                  <a:srgbClr val="FF0000"/>
                </a:solidFill>
              </a:rPr>
              <a:t>برق</a:t>
            </a:r>
            <a:r>
              <a:rPr lang="fa-IR" sz="1500" dirty="0" smtClean="0">
                <a:ln/>
                <a:solidFill>
                  <a:srgbClr val="FF0000"/>
                </a:solidFill>
              </a:rPr>
              <a:t> : </a:t>
            </a:r>
            <a:r>
              <a:rPr lang="fa-IR" sz="1500" dirty="0" smtClean="0">
                <a:ln/>
                <a:solidFill>
                  <a:schemeClr val="tx1"/>
                </a:solidFill>
              </a:rPr>
              <a:t>کاهش 42درصدی مصرف برق معادل 1/108/800 کیلو وات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1600" dirty="0" smtClean="0">
                <a:ln/>
                <a:solidFill>
                  <a:srgbClr val="FF0000"/>
                </a:solidFill>
              </a:rPr>
              <a:t>گاز</a:t>
            </a:r>
            <a:r>
              <a:rPr lang="fa-IR" sz="1500" dirty="0" smtClean="0">
                <a:ln/>
                <a:solidFill>
                  <a:srgbClr val="FF0000"/>
                </a:solidFill>
              </a:rPr>
              <a:t>: </a:t>
            </a:r>
            <a:r>
              <a:rPr lang="fa-IR" sz="1500" dirty="0" smtClean="0">
                <a:ln/>
                <a:solidFill>
                  <a:schemeClr val="tx1"/>
                </a:solidFill>
              </a:rPr>
              <a:t>کاهش 30 درصدی مصرف گاز معادل 100/818 متر معکب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1400" dirty="0" smtClean="0">
                <a:ln/>
                <a:solidFill>
                  <a:srgbClr val="FF0000"/>
                </a:solidFill>
              </a:rPr>
              <a:t>آب :</a:t>
            </a:r>
            <a:r>
              <a:rPr lang="fa-IR" sz="1400" dirty="0" smtClean="0">
                <a:ln/>
                <a:solidFill>
                  <a:srgbClr val="0070C0"/>
                </a:solidFill>
              </a:rPr>
              <a:t> </a:t>
            </a:r>
            <a:r>
              <a:rPr lang="fa-IR" sz="1400" dirty="0" smtClean="0">
                <a:ln/>
                <a:solidFill>
                  <a:schemeClr val="tx1"/>
                </a:solidFill>
              </a:rPr>
              <a:t>کاهش 33 درصدی مصرف آب معادل 16/389 متر معکب</a:t>
            </a:r>
            <a:endParaRPr lang="fa-IR" dirty="0" smtClean="0">
              <a:ln/>
              <a:solidFill>
                <a:srgbClr val="C00000"/>
              </a:solidFill>
            </a:endParaRPr>
          </a:p>
          <a:p>
            <a:pPr marL="101600" indent="0">
              <a:buFont typeface="Wingdings" panose="05000000000000000000" pitchFamily="2" charset="2"/>
              <a:buNone/>
            </a:pPr>
            <a:endParaRPr lang="fa-IR" dirty="0" smtClean="0">
              <a:ln/>
              <a:solidFill>
                <a:schemeClr val="accent3"/>
              </a:solidFill>
            </a:endParaRPr>
          </a:p>
          <a:p>
            <a:pPr marL="101600" indent="0">
              <a:buFont typeface="Wingdings" panose="05000000000000000000" pitchFamily="2" charset="2"/>
              <a:buNone/>
            </a:pPr>
            <a:endParaRPr lang="fa-IR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04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E1991696-2C54-A7B8-C165-12754C492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25" y="158393"/>
            <a:ext cx="8439000" cy="715800"/>
          </a:xfrm>
        </p:spPr>
        <p:txBody>
          <a:bodyPr/>
          <a:lstStyle/>
          <a:p>
            <a:r>
              <a:rPr lang="fa-IR" sz="2000" dirty="0">
                <a:solidFill>
                  <a:schemeClr val="accent3">
                    <a:lumMod val="50000"/>
                  </a:schemeClr>
                </a:solidFill>
              </a:rPr>
              <a:t>شرح ابتکار و اقدامات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139D797-EF43-7266-2F0B-5DE4827EE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687" y="993102"/>
            <a:ext cx="8735438" cy="39917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fa-IR" sz="1600" dirty="0" smtClean="0">
                <a:solidFill>
                  <a:srgbClr val="FF0000"/>
                </a:solidFill>
              </a:rPr>
              <a:t>گام </a:t>
            </a:r>
            <a:r>
              <a:rPr lang="fa-IR" sz="1600" dirty="0">
                <a:solidFill>
                  <a:srgbClr val="FF0000"/>
                </a:solidFill>
              </a:rPr>
              <a:t>اول </a:t>
            </a:r>
            <a:r>
              <a:rPr lang="fa-IR" sz="1600" dirty="0" smtClean="0">
                <a:solidFill>
                  <a:srgbClr val="FF0000"/>
                </a:solidFill>
              </a:rPr>
              <a:t>: برنامه ریزی و </a:t>
            </a:r>
            <a:r>
              <a:rPr lang="fa-IR" sz="1600" dirty="0">
                <a:solidFill>
                  <a:srgbClr val="FF0000"/>
                </a:solidFill>
              </a:rPr>
              <a:t>فرهنگ سازی </a:t>
            </a:r>
            <a:endParaRPr lang="fa-IR" sz="1600" dirty="0" smtClean="0">
              <a:solidFill>
                <a:srgbClr val="FF0000"/>
              </a:solidFill>
            </a:endParaRPr>
          </a:p>
          <a:p>
            <a:pPr marL="101600" indent="0">
              <a:buNone/>
            </a:pPr>
            <a:endParaRPr lang="en-US" sz="16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1600" dirty="0">
                <a:solidFill>
                  <a:srgbClr val="FF0000"/>
                </a:solidFill>
              </a:rPr>
              <a:t>گام دوم : انجام اقدامات اصلاحی لازم </a:t>
            </a:r>
            <a:endParaRPr lang="fa-IR" sz="1600" dirty="0" smtClean="0">
              <a:solidFill>
                <a:srgbClr val="FF0000"/>
              </a:solidFill>
            </a:endParaRPr>
          </a:p>
          <a:p>
            <a:pPr marL="101600" indent="0">
              <a:lnSpc>
                <a:spcPct val="150000"/>
              </a:lnSpc>
              <a:buNone/>
            </a:pPr>
            <a:r>
              <a:rPr lang="fa-IR" sz="1400" dirty="0">
                <a:solidFill>
                  <a:schemeClr val="accent4">
                    <a:lumMod val="75000"/>
                  </a:schemeClr>
                </a:solidFill>
                <a:cs typeface="B Titr" panose="00000700000000000000" pitchFamily="2" charset="-78"/>
              </a:rPr>
              <a:t>الف - حوزه آب، برق و گاز  </a:t>
            </a:r>
            <a:endParaRPr lang="fa-IR" sz="1400" dirty="0" smtClean="0">
              <a:solidFill>
                <a:schemeClr val="accent4">
                  <a:lumMod val="75000"/>
                </a:schemeClr>
              </a:solidFill>
              <a:cs typeface="B Titr" panose="00000700000000000000" pitchFamily="2" charset="-78"/>
            </a:endParaRPr>
          </a:p>
          <a:p>
            <a:pPr marL="101600" indent="0">
              <a:lnSpc>
                <a:spcPct val="150000"/>
              </a:lnSpc>
              <a:buNone/>
            </a:pPr>
            <a:r>
              <a:rPr lang="fa-IR" sz="1400" dirty="0">
                <a:solidFill>
                  <a:schemeClr val="accent4">
                    <a:lumMod val="75000"/>
                  </a:schemeClr>
                </a:solidFill>
                <a:cs typeface="B Titr" panose="00000700000000000000" pitchFamily="2" charset="-78"/>
              </a:rPr>
              <a:t>ب- حوزه کاغذ</a:t>
            </a:r>
          </a:p>
          <a:p>
            <a:pPr marL="101600" indent="0">
              <a:lnSpc>
                <a:spcPct val="150000"/>
              </a:lnSpc>
              <a:buNone/>
            </a:pPr>
            <a:r>
              <a:rPr lang="fa-IR" sz="1400" dirty="0">
                <a:solidFill>
                  <a:schemeClr val="accent4">
                    <a:lumMod val="75000"/>
                  </a:schemeClr>
                </a:solidFill>
                <a:cs typeface="B Titr" panose="00000700000000000000" pitchFamily="2" charset="-78"/>
              </a:rPr>
              <a:t>ج –حوزه </a:t>
            </a:r>
            <a:r>
              <a:rPr lang="fa-IR" sz="1400" dirty="0" smtClean="0">
                <a:solidFill>
                  <a:schemeClr val="accent4">
                    <a:lumMod val="75000"/>
                  </a:schemeClr>
                </a:solidFill>
                <a:cs typeface="B Titr" panose="00000700000000000000" pitchFamily="2" charset="-78"/>
              </a:rPr>
              <a:t>پسماند</a:t>
            </a:r>
          </a:p>
          <a:p>
            <a:pPr marL="101600" indent="0">
              <a:lnSpc>
                <a:spcPct val="150000"/>
              </a:lnSpc>
              <a:buNone/>
            </a:pPr>
            <a:r>
              <a:rPr lang="fa-IR" sz="1400" dirty="0">
                <a:solidFill>
                  <a:schemeClr val="accent4">
                    <a:lumMod val="75000"/>
                  </a:schemeClr>
                </a:solidFill>
                <a:cs typeface="B Titr" panose="00000700000000000000" pitchFamily="2" charset="-78"/>
              </a:rPr>
              <a:t>د –حوزه منابع </a:t>
            </a:r>
            <a:r>
              <a:rPr lang="fa-IR" sz="1400" dirty="0" smtClean="0">
                <a:solidFill>
                  <a:schemeClr val="accent4">
                    <a:lumMod val="75000"/>
                  </a:schemeClr>
                </a:solidFill>
                <a:cs typeface="B Titr" panose="00000700000000000000" pitchFamily="2" charset="-78"/>
              </a:rPr>
              <a:t>مصرفی</a:t>
            </a:r>
            <a:endParaRPr lang="fa-IR" sz="1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1600" dirty="0" smtClean="0">
                <a:solidFill>
                  <a:srgbClr val="FF0000"/>
                </a:solidFill>
              </a:rPr>
              <a:t>گام سوم: اندازه گیری و پایش نتایج </a:t>
            </a:r>
            <a:endParaRPr lang="fa-IR" sz="1600" dirty="0">
              <a:solidFill>
                <a:srgbClr val="FF0000"/>
              </a:solidFill>
            </a:endParaRPr>
          </a:p>
          <a:p>
            <a:pPr marL="101600" indent="0">
              <a:lnSpc>
                <a:spcPct val="150000"/>
              </a:lnSpc>
              <a:buNone/>
            </a:pPr>
            <a:endParaRPr lang="en-US" sz="1400" dirty="0" smtClean="0">
              <a:solidFill>
                <a:srgbClr val="FF0000"/>
              </a:solidFill>
            </a:endParaRPr>
          </a:p>
          <a:p>
            <a:pPr marL="101600" indent="0">
              <a:buNone/>
            </a:pP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8197E632-759E-3909-3A51-357F5DBD23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2077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139D797-EF43-7266-2F0B-5DE4827EE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687" y="678760"/>
            <a:ext cx="8735438" cy="3991798"/>
          </a:xfrm>
        </p:spPr>
        <p:txBody>
          <a:bodyPr/>
          <a:lstStyle/>
          <a:p>
            <a:pPr marL="101600" indent="0">
              <a:buNone/>
            </a:pPr>
            <a:r>
              <a:rPr lang="fa-IR" sz="1400" dirty="0" smtClean="0">
                <a:solidFill>
                  <a:srgbClr val="FF0000"/>
                </a:solidFill>
              </a:rPr>
              <a:t>گام </a:t>
            </a:r>
            <a:r>
              <a:rPr lang="fa-IR" sz="1400" dirty="0">
                <a:solidFill>
                  <a:srgbClr val="FF0000"/>
                </a:solidFill>
              </a:rPr>
              <a:t>اول </a:t>
            </a:r>
            <a:r>
              <a:rPr lang="fa-IR" sz="1400" dirty="0" smtClean="0">
                <a:solidFill>
                  <a:srgbClr val="FF0000"/>
                </a:solidFill>
              </a:rPr>
              <a:t>: برنامه ریزی و </a:t>
            </a:r>
            <a:r>
              <a:rPr lang="fa-IR" sz="1400" dirty="0">
                <a:solidFill>
                  <a:srgbClr val="FF0000"/>
                </a:solidFill>
              </a:rPr>
              <a:t>فرهنگ سازی </a:t>
            </a:r>
            <a:endParaRPr lang="en-US" sz="1400" dirty="0">
              <a:solidFill>
                <a:srgbClr val="FF0000"/>
              </a:solidFill>
            </a:endParaRPr>
          </a:p>
          <a:p>
            <a:pPr marL="101600" indent="0">
              <a:lnSpc>
                <a:spcPct val="150000"/>
              </a:lnSpc>
              <a:buNone/>
            </a:pPr>
            <a:r>
              <a:rPr lang="fa-IR" sz="1200" dirty="0" smtClean="0"/>
              <a:t>1</a:t>
            </a:r>
            <a:r>
              <a:rPr lang="fa-IR" sz="1400" dirty="0" smtClean="0"/>
              <a:t>-تشکیل </a:t>
            </a:r>
            <a:r>
              <a:rPr lang="fa-IR" sz="1400" dirty="0"/>
              <a:t>کمیته بیمارستان سبز و ابلاغ کتبی عضویت به اعضاء کمیته  </a:t>
            </a:r>
            <a:endParaRPr lang="en-US" sz="1400" dirty="0"/>
          </a:p>
          <a:p>
            <a:pPr marL="101600" indent="0">
              <a:lnSpc>
                <a:spcPct val="150000"/>
              </a:lnSpc>
              <a:buNone/>
            </a:pPr>
            <a:r>
              <a:rPr lang="fa-IR" sz="1400" dirty="0"/>
              <a:t>2</a:t>
            </a:r>
            <a:r>
              <a:rPr lang="fa-IR" sz="1400" dirty="0" smtClean="0"/>
              <a:t>-تدوین </a:t>
            </a:r>
            <a:r>
              <a:rPr lang="fa-IR" sz="1400" dirty="0"/>
              <a:t>و ابلاغ برنامه عملیاتی استقرار بیمارستان سبز</a:t>
            </a:r>
            <a:endParaRPr lang="en-US" sz="1400" dirty="0"/>
          </a:p>
          <a:p>
            <a:pPr marL="101600" indent="0">
              <a:lnSpc>
                <a:spcPct val="150000"/>
              </a:lnSpc>
              <a:buNone/>
            </a:pPr>
            <a:r>
              <a:rPr lang="fa-IR" sz="1400" dirty="0"/>
              <a:t>3</a:t>
            </a:r>
            <a:r>
              <a:rPr lang="fa-IR" sz="1400" dirty="0" smtClean="0"/>
              <a:t>-تدوین </a:t>
            </a:r>
            <a:r>
              <a:rPr lang="fa-IR" sz="1400" dirty="0"/>
              <a:t>9روش اجرایی/ خط مشی بیمارستان سبز و ابلاغ به واحد های مرتبط</a:t>
            </a:r>
            <a:endParaRPr lang="en-US" sz="1400" dirty="0"/>
          </a:p>
          <a:p>
            <a:pPr marL="101600" indent="0">
              <a:lnSpc>
                <a:spcPct val="150000"/>
              </a:lnSpc>
              <a:buNone/>
            </a:pPr>
            <a:r>
              <a:rPr lang="fa-IR" sz="1400" dirty="0"/>
              <a:t>4</a:t>
            </a:r>
            <a:r>
              <a:rPr lang="fa-IR" sz="1400" dirty="0" smtClean="0"/>
              <a:t>-برگزاری </a:t>
            </a:r>
            <a:r>
              <a:rPr lang="fa-IR" sz="1400" dirty="0"/>
              <a:t>کلاسهای آموزشی الزامات بیمارستان سبز </a:t>
            </a:r>
            <a:r>
              <a:rPr lang="fa-IR" sz="1400" dirty="0" smtClean="0"/>
              <a:t>برای کلیه </a:t>
            </a:r>
            <a:r>
              <a:rPr lang="fa-IR" sz="1400" dirty="0"/>
              <a:t>رده های </a:t>
            </a:r>
            <a:r>
              <a:rPr lang="fa-IR" sz="1400" dirty="0" smtClean="0"/>
              <a:t>پرسنلی بصورت گروهی و چهره به چهره </a:t>
            </a:r>
          </a:p>
          <a:p>
            <a:pPr marL="101600" indent="0">
              <a:lnSpc>
                <a:spcPct val="150000"/>
              </a:lnSpc>
              <a:buNone/>
            </a:pPr>
            <a:r>
              <a:rPr lang="fa-IR" sz="1400" dirty="0" smtClean="0"/>
              <a:t>5-تدوین </a:t>
            </a:r>
            <a:r>
              <a:rPr lang="fa-IR" sz="1400" dirty="0"/>
              <a:t>و ابلاغ فایل "فرم پیشنهادات در راستای استقرار  بیمارستان سبز" </a:t>
            </a:r>
            <a:endParaRPr lang="fa-IR" sz="1400" dirty="0" smtClean="0"/>
          </a:p>
          <a:p>
            <a:pPr marL="101600" indent="0">
              <a:lnSpc>
                <a:spcPct val="150000"/>
              </a:lnSpc>
              <a:buNone/>
            </a:pPr>
            <a:r>
              <a:rPr lang="fa-IR" sz="1400" dirty="0" smtClean="0"/>
              <a:t>6-اضافه </a:t>
            </a:r>
            <a:r>
              <a:rPr lang="fa-IR" sz="1400" dirty="0"/>
              <a:t>کردن شاخص های بیمارستان سبز در عقد قراردادهای واحد های برون سپاری </a:t>
            </a:r>
            <a:r>
              <a:rPr lang="fa-IR" sz="1400" dirty="0" smtClean="0"/>
              <a:t>شده </a:t>
            </a:r>
          </a:p>
          <a:p>
            <a:pPr marL="101600" indent="0">
              <a:lnSpc>
                <a:spcPct val="150000"/>
              </a:lnSpc>
              <a:buNone/>
            </a:pPr>
            <a:r>
              <a:rPr lang="fa-IR" sz="1400" dirty="0" smtClean="0"/>
              <a:t>7-در </a:t>
            </a:r>
            <a:r>
              <a:rPr lang="fa-IR" sz="1400" dirty="0"/>
              <a:t>نظر گرفتن شاخص تشویقی برای بخشها و واحد های دارای مصرف بهینه منابع </a:t>
            </a:r>
            <a:endParaRPr lang="en-US" sz="1400" dirty="0"/>
          </a:p>
          <a:p>
            <a:pPr marL="101600" indent="0">
              <a:lnSpc>
                <a:spcPct val="150000"/>
              </a:lnSpc>
              <a:buNone/>
            </a:pPr>
            <a:r>
              <a:rPr lang="fa-IR" sz="1400" dirty="0" smtClean="0"/>
              <a:t>8-فرهنگ </a:t>
            </a:r>
            <a:r>
              <a:rPr lang="fa-IR" sz="1400" dirty="0"/>
              <a:t>سازی و الزام خاموش کردن سيستم هاي کامپيوتر، پرینترها و فن کوئل ها بعد از اتمام کار در کلیه واحد های اداری</a:t>
            </a:r>
            <a:endParaRPr lang="en-US" sz="14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1400" dirty="0" smtClean="0">
              <a:solidFill>
                <a:srgbClr val="00B050"/>
              </a:solidFill>
            </a:endParaRPr>
          </a:p>
          <a:p>
            <a:pPr marL="101600" indent="0">
              <a:buNone/>
            </a:pPr>
            <a:endParaRPr lang="fa-IR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8197E632-759E-3909-3A51-357F5DBD23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443614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139D797-EF43-7266-2F0B-5DE4827EE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920" y="118416"/>
            <a:ext cx="8735438" cy="4123592"/>
          </a:xfrm>
        </p:spPr>
        <p:txBody>
          <a:bodyPr/>
          <a:lstStyle/>
          <a:p>
            <a:pPr marL="101600" lvl="0" indent="0">
              <a:buClr>
                <a:srgbClr val="28324A"/>
              </a:buClr>
              <a:buNone/>
            </a:pPr>
            <a:endParaRPr lang="fa-IR" sz="1200" dirty="0">
              <a:solidFill>
                <a:srgbClr val="FF0000"/>
              </a:solidFill>
            </a:endParaRPr>
          </a:p>
          <a:p>
            <a:pPr marL="101600" indent="0">
              <a:buNone/>
            </a:pPr>
            <a:r>
              <a:rPr lang="fa-IR" sz="1600" dirty="0">
                <a:solidFill>
                  <a:srgbClr val="FF0000"/>
                </a:solidFill>
              </a:rPr>
              <a:t>گام دوم : انجام اقدامات اصلاحی لازم </a:t>
            </a:r>
            <a:endParaRPr lang="fa-IR" sz="1600" dirty="0" smtClean="0">
              <a:solidFill>
                <a:srgbClr val="FF0000"/>
              </a:solidFill>
            </a:endParaRPr>
          </a:p>
          <a:p>
            <a:pPr marL="101600" indent="0">
              <a:buNone/>
            </a:pPr>
            <a:r>
              <a:rPr lang="fa-IR" sz="1600" dirty="0" smtClean="0">
                <a:solidFill>
                  <a:schemeClr val="accent4">
                    <a:lumMod val="75000"/>
                  </a:schemeClr>
                </a:solidFill>
                <a:cs typeface="B Titr" panose="00000700000000000000" pitchFamily="2" charset="-78"/>
              </a:rPr>
              <a:t>الف </a:t>
            </a:r>
            <a:r>
              <a:rPr lang="fa-IR" sz="1600" dirty="0">
                <a:solidFill>
                  <a:schemeClr val="accent4">
                    <a:lumMod val="75000"/>
                  </a:schemeClr>
                </a:solidFill>
                <a:cs typeface="B Titr" panose="00000700000000000000" pitchFamily="2" charset="-78"/>
              </a:rPr>
              <a:t>- حوزه آب، برق و گاز  </a:t>
            </a:r>
            <a:endParaRPr lang="en-US" sz="1600" dirty="0">
              <a:solidFill>
                <a:schemeClr val="accent4">
                  <a:lumMod val="75000"/>
                </a:schemeClr>
              </a:solidFill>
              <a:cs typeface="B Titr" panose="00000700000000000000" pitchFamily="2" charset="-78"/>
            </a:endParaRPr>
          </a:p>
          <a:p>
            <a:pPr marL="101600" indent="0">
              <a:lnSpc>
                <a:spcPct val="150000"/>
              </a:lnSpc>
              <a:buNone/>
            </a:pPr>
            <a:r>
              <a:rPr lang="fa-IR" sz="1400" dirty="0"/>
              <a:t>1</a:t>
            </a:r>
            <a:r>
              <a:rPr lang="fa-IR" sz="1400" dirty="0" smtClean="0"/>
              <a:t>-عايق </a:t>
            </a:r>
            <a:r>
              <a:rPr lang="fa-IR" sz="1400" dirty="0"/>
              <a:t>كاري لوله هاي تاسيسات موتورخانه به منظور افزایش راندمان سیستم تهویه و کاهش مصرف آب ، برق و گاز </a:t>
            </a:r>
            <a:endParaRPr lang="en-US" sz="1400" dirty="0"/>
          </a:p>
          <a:p>
            <a:pPr marL="101600" indent="0">
              <a:lnSpc>
                <a:spcPct val="150000"/>
              </a:lnSpc>
              <a:buNone/>
            </a:pPr>
            <a:r>
              <a:rPr lang="fa-IR" sz="1400" dirty="0"/>
              <a:t>2-بازسازی بخشهای بستری بر اساس استاندارد های مدیریت سبز و الزمات اعتبار بخشی </a:t>
            </a:r>
            <a:endParaRPr lang="en-US" sz="1400" dirty="0"/>
          </a:p>
          <a:p>
            <a:pPr marL="101600" indent="0">
              <a:lnSpc>
                <a:spcPct val="150000"/>
              </a:lnSpc>
              <a:buNone/>
            </a:pPr>
            <a:r>
              <a:rPr lang="fa-IR" sz="1400" dirty="0" smtClean="0"/>
              <a:t>3-بازسازی </a:t>
            </a:r>
            <a:r>
              <a:rPr lang="fa-IR" sz="1400" dirty="0"/>
              <a:t>و گسترش فضای استریل </a:t>
            </a:r>
            <a:endParaRPr lang="fa-IR" sz="1400" dirty="0" smtClean="0"/>
          </a:p>
          <a:p>
            <a:pPr marL="101600" indent="0">
              <a:lnSpc>
                <a:spcPct val="150000"/>
              </a:lnSpc>
              <a:buNone/>
            </a:pPr>
            <a:r>
              <a:rPr lang="fa-IR" sz="1400" dirty="0" smtClean="0"/>
              <a:t>4-بازسازی و بهسازی واحد لاندری</a:t>
            </a:r>
            <a:endParaRPr lang="en-US" sz="1400" dirty="0"/>
          </a:p>
          <a:p>
            <a:pPr marL="101600" indent="0">
              <a:lnSpc>
                <a:spcPct val="150000"/>
              </a:lnSpc>
              <a:buNone/>
            </a:pPr>
            <a:r>
              <a:rPr lang="fa-IR" sz="1400" dirty="0" smtClean="0"/>
              <a:t>5-بازسازی </a:t>
            </a:r>
            <a:r>
              <a:rPr lang="fa-IR" sz="1400" dirty="0"/>
              <a:t>و بهسازی سرویس های بهداشتی در  اکثر بخش های بستری ، درمانگاه ، لابی اصلی و ...</a:t>
            </a:r>
            <a:endParaRPr lang="en-US" sz="1400" dirty="0"/>
          </a:p>
          <a:p>
            <a:pPr marL="101600" indent="0">
              <a:lnSpc>
                <a:spcPct val="150000"/>
              </a:lnSpc>
              <a:buNone/>
            </a:pPr>
            <a:r>
              <a:rPr lang="fa-IR" sz="1400" dirty="0" smtClean="0"/>
              <a:t>6-استفاده </a:t>
            </a:r>
            <a:r>
              <a:rPr lang="fa-IR" sz="1400" dirty="0"/>
              <a:t>ازتكنيك‏هاي داخلي راندمان آب ، تنظیم سيفون توالت ها ، نصب فشار شكن سرشيرها</a:t>
            </a:r>
            <a:endParaRPr lang="en-US" sz="1400" dirty="0"/>
          </a:p>
          <a:p>
            <a:pPr marL="101600" indent="0">
              <a:lnSpc>
                <a:spcPct val="150000"/>
              </a:lnSpc>
              <a:buNone/>
            </a:pPr>
            <a:r>
              <a:rPr lang="fa-IR" sz="1400" dirty="0" smtClean="0"/>
              <a:t>7-تعویض </a:t>
            </a:r>
            <a:r>
              <a:rPr lang="fa-IR" sz="1400" dirty="0"/>
              <a:t>چراغ های محوطه بیمارستان با لامپ های </a:t>
            </a:r>
            <a:r>
              <a:rPr lang="en-US" sz="1400" dirty="0"/>
              <a:t> </a:t>
            </a:r>
            <a:r>
              <a:rPr lang="en-US" sz="1400" dirty="0" smtClean="0"/>
              <a:t>SMD</a:t>
            </a:r>
            <a:endParaRPr lang="fa-IR" sz="1400" dirty="0" smtClean="0"/>
          </a:p>
          <a:p>
            <a:pPr marL="101600" indent="0">
              <a:lnSpc>
                <a:spcPct val="150000"/>
              </a:lnSpc>
              <a:buNone/>
            </a:pPr>
            <a:r>
              <a:rPr lang="fa-IR" sz="1400" dirty="0" smtClean="0"/>
              <a:t>8-تعویض </a:t>
            </a:r>
            <a:r>
              <a:rPr lang="fa-IR" sz="1400" dirty="0"/>
              <a:t>چراغ های لابی </a:t>
            </a:r>
            <a:r>
              <a:rPr lang="fa-IR" sz="1400" dirty="0" smtClean="0"/>
              <a:t>تمامی طبقات </a:t>
            </a:r>
            <a:r>
              <a:rPr lang="fa-IR" sz="1400" dirty="0"/>
              <a:t>با لامپ های کم مصرف </a:t>
            </a:r>
            <a:r>
              <a:rPr lang="fa-IR" sz="1400" dirty="0" smtClean="0"/>
              <a:t>(به </a:t>
            </a:r>
            <a:r>
              <a:rPr lang="fa-IR" sz="1400" dirty="0"/>
              <a:t>تعداد 300 عدد </a:t>
            </a:r>
            <a:r>
              <a:rPr lang="fa-IR" sz="1400" dirty="0" smtClean="0"/>
              <a:t>)</a:t>
            </a:r>
            <a:endParaRPr lang="fa-IR" sz="1400" dirty="0"/>
          </a:p>
          <a:p>
            <a:pPr marL="101600" lvl="0" indent="0">
              <a:buNone/>
            </a:pPr>
            <a:endParaRPr lang="en-US" sz="1400" dirty="0"/>
          </a:p>
          <a:p>
            <a:pPr marL="101600" indent="0">
              <a:buNone/>
            </a:pPr>
            <a:endParaRPr lang="en-US" sz="1200" dirty="0"/>
          </a:p>
          <a:p>
            <a:pPr marL="101600" lvl="0" indent="0">
              <a:buNone/>
            </a:pPr>
            <a:endParaRPr lang="fa-IR" sz="1200" dirty="0"/>
          </a:p>
          <a:p>
            <a:pPr marL="101600" lvl="0" indent="0">
              <a:buNone/>
            </a:pPr>
            <a:endParaRPr lang="en-US" sz="1200" dirty="0"/>
          </a:p>
          <a:p>
            <a:pPr>
              <a:buFont typeface="Wingdings" panose="05000000000000000000" pitchFamily="2" charset="2"/>
              <a:buChar char="Ø"/>
            </a:pPr>
            <a:endParaRPr lang="en-US" sz="1200" dirty="0"/>
          </a:p>
          <a:p>
            <a:pPr marL="101600" lvl="0" indent="0">
              <a:buNone/>
            </a:pPr>
            <a:endParaRPr lang="en-US" sz="1200" dirty="0"/>
          </a:p>
          <a:p>
            <a:pPr marL="101600" indent="0">
              <a:buNone/>
            </a:pPr>
            <a:endParaRPr lang="fa-IR" sz="1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8197E632-759E-3909-3A51-357F5DBD23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464931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ince template">
  <a:themeElements>
    <a:clrScheme name="Custom 347">
      <a:dk1>
        <a:srgbClr val="28324A"/>
      </a:dk1>
      <a:lt1>
        <a:srgbClr val="FFFFFF"/>
      </a:lt1>
      <a:dk2>
        <a:srgbClr val="707685"/>
      </a:dk2>
      <a:lt2>
        <a:srgbClr val="E5E5E5"/>
      </a:lt2>
      <a:accent1>
        <a:srgbClr val="00CEF6"/>
      </a:accent1>
      <a:accent2>
        <a:srgbClr val="3C78D8"/>
      </a:accent2>
      <a:accent3>
        <a:srgbClr val="00A7C8"/>
      </a:accent3>
      <a:accent4>
        <a:srgbClr val="8EC400"/>
      </a:accent4>
      <a:accent5>
        <a:srgbClr val="AFF000"/>
      </a:accent5>
      <a:accent6>
        <a:srgbClr val="7F7F7F"/>
      </a:accent6>
      <a:hlink>
        <a:srgbClr val="28324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2202</TotalTime>
  <Words>1429</Words>
  <Application>Microsoft Office PowerPoint</Application>
  <PresentationFormat>On-screen Show (16:9)</PresentationFormat>
  <Paragraphs>147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Oswald</vt:lpstr>
      <vt:lpstr>B Roya</vt:lpstr>
      <vt:lpstr>Calibri</vt:lpstr>
      <vt:lpstr>B Titr</vt:lpstr>
      <vt:lpstr>Source Sans Pro</vt:lpstr>
      <vt:lpstr>Arial</vt:lpstr>
      <vt:lpstr>Wingdings</vt:lpstr>
      <vt:lpstr>B Mitra</vt:lpstr>
      <vt:lpstr>Quince template</vt:lpstr>
      <vt:lpstr>مرکز پزشکی، آموزشی و درمانی ایت ا... طالقانی</vt:lpstr>
      <vt:lpstr>PowerPoint Presentation</vt:lpstr>
      <vt:lpstr>  چالش یا مسئله زمینه ‌ساز تجربه </vt:lpstr>
      <vt:lpstr>نتایج و تاثیرات تجربه </vt:lpstr>
      <vt:lpstr>نتایج و تاثیرات تجربه </vt:lpstr>
      <vt:lpstr>نتایج و تاثیرات تجربه </vt:lpstr>
      <vt:lpstr>شرح ابتکار و اقدامات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ج –حوزه پسماند:  </vt:lpstr>
      <vt:lpstr>د –حوزه منابع مصرفی:  </vt:lpstr>
      <vt:lpstr>محدودیت‌ها و موانع اجرای تجربه </vt:lpstr>
      <vt:lpstr>درس‌آموخته‌ها و توصیه‌ها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فرمت ارائه تجربه های بهره‌وری</dc:title>
  <dc:creator>Hamed Dehnavi</dc:creator>
  <cp:lastModifiedBy>اسکندری.معصومه</cp:lastModifiedBy>
  <cp:revision>172</cp:revision>
  <dcterms:modified xsi:type="dcterms:W3CDTF">2024-10-23T05:32:29Z</dcterms:modified>
</cp:coreProperties>
</file>